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5" r:id="rId8"/>
    <p:sldId id="264" r:id="rId9"/>
    <p:sldId id="263" r:id="rId10"/>
    <p:sldId id="266" r:id="rId11"/>
    <p:sldId id="268" r:id="rId12"/>
    <p:sldId id="269" r:id="rId13"/>
    <p:sldId id="270" r:id="rId14"/>
    <p:sldId id="271" r:id="rId15"/>
    <p:sldId id="272" r:id="rId16"/>
    <p:sldId id="260" r:id="rId17"/>
    <p:sldId id="267" r:id="rId18"/>
    <p:sldId id="273" r:id="rId19"/>
    <p:sldId id="274" r:id="rId20"/>
    <p:sldId id="275" r:id="rId21"/>
    <p:sldId id="276"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68"/>
    <p:restoredTop sz="93025"/>
  </p:normalViewPr>
  <p:slideViewPr>
    <p:cSldViewPr snapToGrid="0">
      <p:cViewPr varScale="1">
        <p:scale>
          <a:sx n="97" d="100"/>
          <a:sy n="97" d="100"/>
        </p:scale>
        <p:origin x="6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F3493-7F17-B6F3-5363-A3B35BD22D7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B25146D-6259-90AF-35E3-1E42440D7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109BC18-52D9-B6FD-691A-C45CE1297421}"/>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1D1FC2EC-D578-9A34-86F2-119CA3F84E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60D4B5-58BA-03A0-D98B-27C6B86E8CE0}"/>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244745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7C5AE-BBF0-6F69-5E01-49F2760EFB5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185046-72E9-634F-943E-62B2B42C795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9C47D6-F7FE-BC6A-C0B2-95015B71B10B}"/>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14FB162C-B1CA-2D0D-8E09-7F59638796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BCCAC1-107A-100D-D65B-3507A1CBF96E}"/>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214229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160BA45-3E48-5B1D-2427-A193BBCB38E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ABBAFCB-003F-C16E-7DF5-295742DF31E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ABEB334-E1BA-3B4D-18E6-4B53F9483769}"/>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8AAC252B-5C1F-3D65-619B-7067288323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ABAA7E7-5B64-B090-50C0-2BCA85DA49D2}"/>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351802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CF2C39-BD34-186C-C726-B6E9F36C049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7914835-EBEB-C8DF-0705-DA5A3AEC61D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B6E5A7-F9C1-DBF8-09D3-46FA08AFACC0}"/>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3496B42B-63E8-9F2B-B4EA-3A704A3D0E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DC9DFC7-976A-ABA5-0584-3DD4014B4395}"/>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371527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03099-42A1-65A6-58D7-522A6ADF1F0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820307B-4CD2-0759-C483-F89F2B8236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5A5C596-C12D-CCB4-2F91-E7A99404C6DF}"/>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F87A3F11-6E8F-B2BC-B579-28BD9E0D5B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48A201-1B12-B50A-9B5C-858463BCF686}"/>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344059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F9AB5-690D-6DC6-BC34-798AB190AF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F503B6-75A8-B388-BA65-85E597B71D8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E1EA69F-8597-0828-6E09-50608F0B3F2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0CC48E8-928D-D251-36C5-7618EDD31179}"/>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6" name="Espace réservé du pied de page 5">
            <a:extLst>
              <a:ext uri="{FF2B5EF4-FFF2-40B4-BE49-F238E27FC236}">
                <a16:creationId xmlns:a16="http://schemas.microsoft.com/office/drawing/2014/main" id="{946D78A8-69DC-5683-906B-D3B12E1010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CD8F157-F86A-9FDC-E325-3EC76F0D77C8}"/>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741181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9520FD-BFB8-4F38-550C-D4ABEC763B1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9C3761-55F0-3C0C-9102-AFB82A5AC4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FC13AA4-7438-A9F6-61B6-4423BC10CBF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4218A92-1580-0F2A-B96C-F49CD38732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167A21-BC7D-1E8A-D118-C66798C93F4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FC3580-478C-F1A8-E454-A93D9B88C893}"/>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8" name="Espace réservé du pied de page 7">
            <a:extLst>
              <a:ext uri="{FF2B5EF4-FFF2-40B4-BE49-F238E27FC236}">
                <a16:creationId xmlns:a16="http://schemas.microsoft.com/office/drawing/2014/main" id="{57FAFE20-A384-0891-C8B7-66B7D575F88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6688A31-B30F-093C-9D9A-E0F30C1CC911}"/>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356645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7B5B94-CF82-5288-1E9E-F40B746965A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6FF26CE-074B-C182-AF74-8B82C06CF076}"/>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4" name="Espace réservé du pied de page 3">
            <a:extLst>
              <a:ext uri="{FF2B5EF4-FFF2-40B4-BE49-F238E27FC236}">
                <a16:creationId xmlns:a16="http://schemas.microsoft.com/office/drawing/2014/main" id="{9A6B1E62-C9B4-CABF-B58A-067017E00A3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C40010-6366-8FA0-79B4-EC15185F44FC}"/>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74006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21EB04-A7E2-EF33-8447-8E7EA64ECA69}"/>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3" name="Espace réservé du pied de page 2">
            <a:extLst>
              <a:ext uri="{FF2B5EF4-FFF2-40B4-BE49-F238E27FC236}">
                <a16:creationId xmlns:a16="http://schemas.microsoft.com/office/drawing/2014/main" id="{CDC7959B-CD01-778F-0349-5E583D2956A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A899B50-3EB3-B8FA-A8A6-48ED56C35FD7}"/>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4085025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BEC9A-BBE8-0C61-008B-92001502094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05D9B99-AADF-0CB5-D3C8-3A13D3504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30FCD0F-657F-347B-BEED-00E16A830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DBB4007-54DF-3A6B-3F8F-DDDAB9CB3364}"/>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6" name="Espace réservé du pied de page 5">
            <a:extLst>
              <a:ext uri="{FF2B5EF4-FFF2-40B4-BE49-F238E27FC236}">
                <a16:creationId xmlns:a16="http://schemas.microsoft.com/office/drawing/2014/main" id="{AE69E8C7-9ACD-36DF-C951-FB010DA7362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640E040-6ECF-E342-1E69-B11B9B61DEAB}"/>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171340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8B1AC-0856-76BF-FE53-6E2E33E060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F8FDAE-49CC-D6BB-4889-87B16B3E3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6D9EE8D-2540-69D8-0BC2-CFB42AF95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4B75A4-7826-CD8A-7C20-0CDEEE7FBE1B}"/>
              </a:ext>
            </a:extLst>
          </p:cNvPr>
          <p:cNvSpPr>
            <a:spLocks noGrp="1"/>
          </p:cNvSpPr>
          <p:nvPr>
            <p:ph type="dt" sz="half" idx="10"/>
          </p:nvPr>
        </p:nvSpPr>
        <p:spPr/>
        <p:txBody>
          <a:bodyPr/>
          <a:lstStyle/>
          <a:p>
            <a:fld id="{8E0E91FE-CE24-5C4F-8EB4-08166AEC4B6B}" type="datetimeFigureOut">
              <a:rPr lang="fr-FR" smtClean="0"/>
              <a:t>21/03/2023</a:t>
            </a:fld>
            <a:endParaRPr lang="fr-FR"/>
          </a:p>
        </p:txBody>
      </p:sp>
      <p:sp>
        <p:nvSpPr>
          <p:cNvPr id="6" name="Espace réservé du pied de page 5">
            <a:extLst>
              <a:ext uri="{FF2B5EF4-FFF2-40B4-BE49-F238E27FC236}">
                <a16:creationId xmlns:a16="http://schemas.microsoft.com/office/drawing/2014/main" id="{182310F0-267D-80E9-57AE-2510F1158D7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594ECB-8057-4A0E-D894-2F1AED2DD4C5}"/>
              </a:ext>
            </a:extLst>
          </p:cNvPr>
          <p:cNvSpPr>
            <a:spLocks noGrp="1"/>
          </p:cNvSpPr>
          <p:nvPr>
            <p:ph type="sldNum" sz="quarter" idx="12"/>
          </p:nvPr>
        </p:nvSpPr>
        <p:spPr/>
        <p:txBody>
          <a:bodyPr/>
          <a:lstStyle/>
          <a:p>
            <a:fld id="{B5713E4B-2803-0D4D-8BD5-601DF7B451A0}" type="slidenum">
              <a:rPr lang="fr-FR" smtClean="0"/>
              <a:t>‹N°›</a:t>
            </a:fld>
            <a:endParaRPr lang="fr-FR"/>
          </a:p>
        </p:txBody>
      </p:sp>
    </p:spTree>
    <p:extLst>
      <p:ext uri="{BB962C8B-B14F-4D97-AF65-F5344CB8AC3E}">
        <p14:creationId xmlns:p14="http://schemas.microsoft.com/office/powerpoint/2010/main" val="263669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B1720F2-50A0-FC05-B7BF-58B52624B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EABCBDA-C336-6254-5DBD-69AECFFAF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FC754F-CA64-DF87-B091-12C97B079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E91FE-CE24-5C4F-8EB4-08166AEC4B6B}" type="datetimeFigureOut">
              <a:rPr lang="fr-FR" smtClean="0"/>
              <a:t>21/03/2023</a:t>
            </a:fld>
            <a:endParaRPr lang="fr-FR"/>
          </a:p>
        </p:txBody>
      </p:sp>
      <p:sp>
        <p:nvSpPr>
          <p:cNvPr id="5" name="Espace réservé du pied de page 4">
            <a:extLst>
              <a:ext uri="{FF2B5EF4-FFF2-40B4-BE49-F238E27FC236}">
                <a16:creationId xmlns:a16="http://schemas.microsoft.com/office/drawing/2014/main" id="{28A44D3F-DE6C-1D0B-814D-868ADB87FD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3DE0023-FDA0-0121-6C01-7924E3221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713E4B-2803-0D4D-8BD5-601DF7B451A0}" type="slidenum">
              <a:rPr lang="fr-FR" smtClean="0"/>
              <a:t>‹N°›</a:t>
            </a:fld>
            <a:endParaRPr lang="fr-FR"/>
          </a:p>
        </p:txBody>
      </p:sp>
    </p:spTree>
    <p:extLst>
      <p:ext uri="{BB962C8B-B14F-4D97-AF65-F5344CB8AC3E}">
        <p14:creationId xmlns:p14="http://schemas.microsoft.com/office/powerpoint/2010/main" val="174183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roxysql.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EE89F05-BE6F-4C18-4A06-940A3294D35D}"/>
              </a:ext>
            </a:extLst>
          </p:cNvPr>
          <p:cNvSpPr txBox="1"/>
          <p:nvPr/>
        </p:nvSpPr>
        <p:spPr>
          <a:xfrm>
            <a:off x="2637183" y="-28367"/>
            <a:ext cx="6096000" cy="923330"/>
          </a:xfrm>
          <a:prstGeom prst="rect">
            <a:avLst/>
          </a:prstGeom>
          <a:noFill/>
        </p:spPr>
        <p:txBody>
          <a:bodyPr wrap="square">
            <a:spAutoFit/>
          </a:bodyPr>
          <a:lstStyle/>
          <a:p>
            <a:pPr algn="ctr" rtl="0">
              <a:spcBef>
                <a:spcPts val="0"/>
              </a:spcBef>
              <a:spcAft>
                <a:spcPts val="0"/>
              </a:spcAft>
            </a:pPr>
            <a:r>
              <a:rPr lang="fr-FR" sz="1800" b="1" i="0" u="none" strike="noStrike" dirty="0">
                <a:solidFill>
                  <a:srgbClr val="000000"/>
                </a:solidFill>
                <a:effectLst/>
                <a:latin typeface="Arial" panose="020B0604020202020204" pitchFamily="34" charset="0"/>
                <a:cs typeface="Arial" panose="020B0604020202020204" pitchFamily="34" charset="0"/>
              </a:rPr>
              <a:t>UNIVERSITÉ CHEIKH ANTA DIOP</a:t>
            </a:r>
            <a:endParaRPr lang="fr-FR" sz="1800" b="1" dirty="0">
              <a:effectLst/>
              <a:latin typeface="Arial" panose="020B0604020202020204" pitchFamily="34" charset="0"/>
              <a:cs typeface="Arial" panose="020B0604020202020204" pitchFamily="34" charset="0"/>
            </a:endParaRPr>
          </a:p>
          <a:p>
            <a:pPr algn="ctr" rtl="0">
              <a:spcBef>
                <a:spcPts val="0"/>
              </a:spcBef>
              <a:spcAft>
                <a:spcPts val="0"/>
              </a:spcAft>
            </a:pPr>
            <a:r>
              <a:rPr lang="fr-FR" sz="1800" b="1" i="0" u="none" strike="noStrike" dirty="0">
                <a:solidFill>
                  <a:srgbClr val="000000"/>
                </a:solidFill>
                <a:effectLst/>
                <a:latin typeface="Arial" panose="020B0604020202020204" pitchFamily="34" charset="0"/>
                <a:cs typeface="Arial" panose="020B0604020202020204" pitchFamily="34" charset="0"/>
              </a:rPr>
              <a:t>ECOLE SUPERIEUR POLYTECHNIQUE– DEPARTEMENT GENIE INFORMATIQUE</a:t>
            </a:r>
            <a:endParaRPr lang="fr-FR" sz="1800" dirty="0">
              <a:effectLst/>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F9EDF0BD-1EC0-F235-B1CB-90CE03B1F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4" y="0"/>
            <a:ext cx="1712890" cy="1635618"/>
          </a:xfrm>
          <a:prstGeom prst="rect">
            <a:avLst/>
          </a:prstGeom>
          <a:noFill/>
          <a:scene3d>
            <a:camera prst="orthographicFront"/>
            <a:lightRig rig="threePt" dir="t"/>
          </a:scene3d>
          <a:sp3d>
            <a:bevelT prst="angle"/>
          </a:sp3d>
        </p:spPr>
      </p:pic>
      <p:pic>
        <p:nvPicPr>
          <p:cNvPr id="7" name="Picture 2">
            <a:extLst>
              <a:ext uri="{FF2B5EF4-FFF2-40B4-BE49-F238E27FC236}">
                <a16:creationId xmlns:a16="http://schemas.microsoft.com/office/drawing/2014/main" id="{F5087249-99A5-EF10-B2B3-F9261E771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110" y="21489"/>
            <a:ext cx="1712890" cy="1532586"/>
          </a:xfrm>
          <a:prstGeom prst="rect">
            <a:avLst/>
          </a:prstGeom>
          <a:noFill/>
          <a:scene3d>
            <a:camera prst="orthographicFront"/>
            <a:lightRig rig="threePt" dir="t"/>
          </a:scene3d>
          <a:sp3d>
            <a:bevelT prst="angle"/>
          </a:sp3d>
        </p:spPr>
      </p:pic>
      <p:sp>
        <p:nvSpPr>
          <p:cNvPr id="8" name="Parchemin : horizontal 2">
            <a:extLst>
              <a:ext uri="{FF2B5EF4-FFF2-40B4-BE49-F238E27FC236}">
                <a16:creationId xmlns:a16="http://schemas.microsoft.com/office/drawing/2014/main" id="{077424D7-5393-B09A-B48D-376659C3D3FB}"/>
              </a:ext>
            </a:extLst>
          </p:cNvPr>
          <p:cNvSpPr/>
          <p:nvPr/>
        </p:nvSpPr>
        <p:spPr>
          <a:xfrm>
            <a:off x="2627436" y="1712231"/>
            <a:ext cx="6572229" cy="2680415"/>
          </a:xfrm>
          <a:prstGeom prst="horizontalScroll">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3200" b="1" dirty="0"/>
              <a:t>RAPPORT DE PRESENTATION DU PROJET DE BASE DE DONNÉE</a:t>
            </a:r>
          </a:p>
          <a:p>
            <a:pPr algn="ctr"/>
            <a:r>
              <a:rPr lang="fr-SN" sz="2400" b="1" dirty="0">
                <a:effectLst/>
                <a:latin typeface="Calibri" panose="020F0502020204030204" pitchFamily="34" charset="0"/>
              </a:rPr>
              <a:t>Re-</a:t>
            </a:r>
            <a:r>
              <a:rPr lang="fr-SN" sz="2400" b="1" dirty="0" err="1">
                <a:effectLst/>
                <a:latin typeface="Calibri" panose="020F0502020204030204" pitchFamily="34" charset="0"/>
              </a:rPr>
              <a:t>Ingenierie</a:t>
            </a:r>
            <a:r>
              <a:rPr lang="fr-SN" sz="2400" b="1" dirty="0">
                <a:effectLst/>
                <a:latin typeface="Calibri" panose="020F0502020204030204" pitchFamily="34" charset="0"/>
              </a:rPr>
              <a:t> application de gestion hôtelière </a:t>
            </a:r>
          </a:p>
          <a:p>
            <a:pPr algn="ctr"/>
            <a:endParaRPr lang="fr-FR" dirty="0"/>
          </a:p>
        </p:txBody>
      </p:sp>
      <p:sp>
        <p:nvSpPr>
          <p:cNvPr id="10" name="ZoneTexte 9">
            <a:extLst>
              <a:ext uri="{FF2B5EF4-FFF2-40B4-BE49-F238E27FC236}">
                <a16:creationId xmlns:a16="http://schemas.microsoft.com/office/drawing/2014/main" id="{D68291C4-3522-55B2-C6DD-463733C0F2CC}"/>
              </a:ext>
            </a:extLst>
          </p:cNvPr>
          <p:cNvSpPr txBox="1"/>
          <p:nvPr/>
        </p:nvSpPr>
        <p:spPr>
          <a:xfrm>
            <a:off x="228600" y="5209914"/>
            <a:ext cx="6102626" cy="1477328"/>
          </a:xfrm>
          <a:prstGeom prst="rect">
            <a:avLst/>
          </a:prstGeom>
          <a:noFill/>
        </p:spPr>
        <p:txBody>
          <a:bodyPr wrap="square">
            <a:spAutoFit/>
          </a:bodyPr>
          <a:lstStyle/>
          <a:p>
            <a:r>
              <a:rPr lang="fr-FR" b="1" u="sng" dirty="0">
                <a:latin typeface="Arial" panose="020B0604020202020204" pitchFamily="34" charset="0"/>
                <a:cs typeface="Arial" panose="020B0604020202020204" pitchFamily="34" charset="0"/>
              </a:rPr>
              <a:t>Réalisé par : </a:t>
            </a:r>
          </a:p>
          <a:p>
            <a:r>
              <a:rPr lang="fr-FR" b="1" dirty="0">
                <a:solidFill>
                  <a:schemeClr val="accent3">
                    <a:lumMod val="20000"/>
                    <a:lumOff val="80000"/>
                  </a:schemeClr>
                </a:solidFill>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Ndeye Fatou Sène Touré</a:t>
            </a:r>
          </a:p>
          <a:p>
            <a:r>
              <a:rPr lang="fr-FR" b="1" dirty="0">
                <a:latin typeface="Arial" panose="020B0604020202020204" pitchFamily="34" charset="0"/>
                <a:cs typeface="Arial" panose="020B0604020202020204" pitchFamily="34" charset="0"/>
              </a:rPr>
              <a:t>	Marie Emma Semevo</a:t>
            </a:r>
          </a:p>
          <a:p>
            <a:r>
              <a:rPr lang="fr-FR" b="1" dirty="0">
                <a:latin typeface="Arial" panose="020B0604020202020204" pitchFamily="34" charset="0"/>
                <a:cs typeface="Arial" panose="020B0604020202020204" pitchFamily="34" charset="0"/>
              </a:rPr>
              <a:t>	Aminatou Bintou Wahab Ndiaye</a:t>
            </a:r>
          </a:p>
          <a:p>
            <a:r>
              <a:rPr lang="fr-FR" b="1" dirty="0">
                <a:latin typeface="Arial" panose="020B0604020202020204" pitchFamily="34" charset="0"/>
                <a:cs typeface="Arial" panose="020B0604020202020204" pitchFamily="34" charset="0"/>
              </a:rPr>
              <a:t>	Paul Ndour</a:t>
            </a:r>
          </a:p>
        </p:txBody>
      </p:sp>
      <p:sp>
        <p:nvSpPr>
          <p:cNvPr id="15" name="ZoneTexte 14">
            <a:extLst>
              <a:ext uri="{FF2B5EF4-FFF2-40B4-BE49-F238E27FC236}">
                <a16:creationId xmlns:a16="http://schemas.microsoft.com/office/drawing/2014/main" id="{BF81040A-2109-F9DA-40C3-7FA75C23D6CF}"/>
              </a:ext>
            </a:extLst>
          </p:cNvPr>
          <p:cNvSpPr txBox="1"/>
          <p:nvPr/>
        </p:nvSpPr>
        <p:spPr>
          <a:xfrm>
            <a:off x="9422296" y="5209914"/>
            <a:ext cx="1913259" cy="646331"/>
          </a:xfrm>
          <a:prstGeom prst="rect">
            <a:avLst/>
          </a:prstGeom>
          <a:noFill/>
        </p:spPr>
        <p:txBody>
          <a:bodyPr wrap="square" rtlCol="0">
            <a:spAutoFit/>
          </a:bodyPr>
          <a:lstStyle/>
          <a:p>
            <a:r>
              <a:rPr lang="fr-FR" b="1" dirty="0"/>
              <a:t>Professeur : </a:t>
            </a:r>
          </a:p>
          <a:p>
            <a:r>
              <a:rPr lang="fr-FR" b="1" dirty="0"/>
              <a:t>Dr MBACKE</a:t>
            </a:r>
          </a:p>
        </p:txBody>
      </p:sp>
      <p:sp>
        <p:nvSpPr>
          <p:cNvPr id="17" name="ZoneTexte 16">
            <a:extLst>
              <a:ext uri="{FF2B5EF4-FFF2-40B4-BE49-F238E27FC236}">
                <a16:creationId xmlns:a16="http://schemas.microsoft.com/office/drawing/2014/main" id="{4AC9A7D0-05EA-CD4A-3D84-78727D9DBC92}"/>
              </a:ext>
            </a:extLst>
          </p:cNvPr>
          <p:cNvSpPr txBox="1"/>
          <p:nvPr/>
        </p:nvSpPr>
        <p:spPr>
          <a:xfrm>
            <a:off x="228600" y="4609749"/>
            <a:ext cx="6102626" cy="923330"/>
          </a:xfrm>
          <a:prstGeom prst="rect">
            <a:avLst/>
          </a:prstGeom>
          <a:noFill/>
        </p:spPr>
        <p:txBody>
          <a:bodyPr wrap="square">
            <a:spAutoFit/>
          </a:bodyPr>
          <a:lstStyle/>
          <a:p>
            <a:pPr algn="l"/>
            <a:r>
              <a:rPr lang="fr-SN" b="1" dirty="0">
                <a:solidFill>
                  <a:srgbClr val="000000"/>
                </a:solidFill>
                <a:latin typeface="-webkit-standard"/>
              </a:rPr>
              <a:t>C</a:t>
            </a:r>
            <a:r>
              <a:rPr lang="fr-SN" b="1" i="0" u="none" strike="noStrike" dirty="0">
                <a:solidFill>
                  <a:srgbClr val="000000"/>
                </a:solidFill>
                <a:effectLst/>
                <a:latin typeface="-webkit-standard"/>
              </a:rPr>
              <a:t>lasses : LIC 3 GLSI A et B </a:t>
            </a:r>
          </a:p>
          <a:p>
            <a:br>
              <a:rPr lang="fr-SN" dirty="0"/>
            </a:br>
            <a:endParaRPr lang="fr-FR" dirty="0"/>
          </a:p>
        </p:txBody>
      </p:sp>
      <p:sp>
        <p:nvSpPr>
          <p:cNvPr id="19" name="ZoneTexte 18">
            <a:extLst>
              <a:ext uri="{FF2B5EF4-FFF2-40B4-BE49-F238E27FC236}">
                <a16:creationId xmlns:a16="http://schemas.microsoft.com/office/drawing/2014/main" id="{9114B043-05FD-8E40-EB22-D3B2EF90DDDB}"/>
              </a:ext>
            </a:extLst>
          </p:cNvPr>
          <p:cNvSpPr txBox="1"/>
          <p:nvPr/>
        </p:nvSpPr>
        <p:spPr>
          <a:xfrm>
            <a:off x="5860774" y="6443447"/>
            <a:ext cx="6102626" cy="923330"/>
          </a:xfrm>
          <a:prstGeom prst="rect">
            <a:avLst/>
          </a:prstGeom>
          <a:noFill/>
        </p:spPr>
        <p:txBody>
          <a:bodyPr wrap="square">
            <a:spAutoFit/>
          </a:bodyPr>
          <a:lstStyle/>
          <a:p>
            <a:pPr algn="r"/>
            <a:r>
              <a:rPr lang="fr-SN" b="1" i="0" u="none" strike="noStrike" dirty="0">
                <a:solidFill>
                  <a:srgbClr val="000000"/>
                </a:solidFill>
                <a:effectLst/>
                <a:latin typeface="-webkit-standard"/>
              </a:rPr>
              <a:t>Année universitaire : 2022 – 2023</a:t>
            </a:r>
            <a:endParaRPr lang="fr-SN" b="0" i="0" u="none" strike="noStrike" dirty="0">
              <a:solidFill>
                <a:srgbClr val="000000"/>
              </a:solidFill>
              <a:effectLst/>
              <a:latin typeface="-webkit-standard"/>
            </a:endParaRPr>
          </a:p>
          <a:p>
            <a:br>
              <a:rPr lang="fr-SN" dirty="0"/>
            </a:br>
            <a:endParaRPr lang="fr-FR" dirty="0"/>
          </a:p>
        </p:txBody>
      </p:sp>
    </p:spTree>
    <p:extLst>
      <p:ext uri="{BB962C8B-B14F-4D97-AF65-F5344CB8AC3E}">
        <p14:creationId xmlns:p14="http://schemas.microsoft.com/office/powerpoint/2010/main" val="293829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15148-ADA6-6866-171D-E34D67EFF448}"/>
              </a:ext>
            </a:extLst>
          </p:cNvPr>
          <p:cNvSpPr>
            <a:spLocks noGrp="1"/>
          </p:cNvSpPr>
          <p:nvPr>
            <p:ph type="title"/>
          </p:nvPr>
        </p:nvSpPr>
        <p:spPr>
          <a:xfrm>
            <a:off x="838200" y="258848"/>
            <a:ext cx="10515600" cy="1325563"/>
          </a:xfrm>
        </p:spPr>
        <p:txBody>
          <a:bodyPr/>
          <a:lstStyle/>
          <a:p>
            <a:r>
              <a:rPr lang="fr-FR" dirty="0"/>
              <a:t>Configuration des </a:t>
            </a:r>
            <a:r>
              <a:rPr lang="fr-FR" dirty="0" err="1"/>
              <a:t>noeuds</a:t>
            </a:r>
            <a:endParaRPr lang="fr-FR" dirty="0"/>
          </a:p>
        </p:txBody>
      </p:sp>
      <p:pic>
        <p:nvPicPr>
          <p:cNvPr id="7" name="Espace réservé du contenu 6">
            <a:extLst>
              <a:ext uri="{FF2B5EF4-FFF2-40B4-BE49-F238E27FC236}">
                <a16:creationId xmlns:a16="http://schemas.microsoft.com/office/drawing/2014/main" id="{CE50CE17-F367-9F2C-125B-7E6F98C8FD89}"/>
              </a:ext>
            </a:extLst>
          </p:cNvPr>
          <p:cNvPicPr>
            <a:picLocks noGrp="1" noChangeAspect="1"/>
          </p:cNvPicPr>
          <p:nvPr>
            <p:ph idx="1"/>
          </p:nvPr>
        </p:nvPicPr>
        <p:blipFill>
          <a:blip r:embed="rId2"/>
          <a:stretch>
            <a:fillRect/>
          </a:stretch>
        </p:blipFill>
        <p:spPr>
          <a:xfrm>
            <a:off x="1099554" y="1681420"/>
            <a:ext cx="7486882" cy="571500"/>
          </a:xfrm>
        </p:spPr>
      </p:pic>
      <p:pic>
        <p:nvPicPr>
          <p:cNvPr id="8" name="Image 7">
            <a:extLst>
              <a:ext uri="{FF2B5EF4-FFF2-40B4-BE49-F238E27FC236}">
                <a16:creationId xmlns:a16="http://schemas.microsoft.com/office/drawing/2014/main" id="{A3B8E2EE-657D-F242-1263-4C83C6EB35CE}"/>
              </a:ext>
            </a:extLst>
          </p:cNvPr>
          <p:cNvPicPr>
            <a:picLocks noChangeAspect="1"/>
          </p:cNvPicPr>
          <p:nvPr/>
        </p:nvPicPr>
        <p:blipFill>
          <a:blip r:embed="rId3"/>
          <a:stretch>
            <a:fillRect/>
          </a:stretch>
        </p:blipFill>
        <p:spPr>
          <a:xfrm>
            <a:off x="1099553" y="2474741"/>
            <a:ext cx="7486881" cy="571500"/>
          </a:xfrm>
          <a:prstGeom prst="rect">
            <a:avLst/>
          </a:prstGeom>
        </p:spPr>
      </p:pic>
      <p:pic>
        <p:nvPicPr>
          <p:cNvPr id="9" name="Image 8">
            <a:extLst>
              <a:ext uri="{FF2B5EF4-FFF2-40B4-BE49-F238E27FC236}">
                <a16:creationId xmlns:a16="http://schemas.microsoft.com/office/drawing/2014/main" id="{5DF9B851-D521-0658-9883-AF5ACCB8C1D1}"/>
              </a:ext>
            </a:extLst>
          </p:cNvPr>
          <p:cNvPicPr>
            <a:picLocks noChangeAspect="1"/>
          </p:cNvPicPr>
          <p:nvPr/>
        </p:nvPicPr>
        <p:blipFill>
          <a:blip r:embed="rId4"/>
          <a:stretch>
            <a:fillRect/>
          </a:stretch>
        </p:blipFill>
        <p:spPr>
          <a:xfrm>
            <a:off x="1177612" y="3811760"/>
            <a:ext cx="7408821" cy="752707"/>
          </a:xfrm>
          <a:prstGeom prst="rect">
            <a:avLst/>
          </a:prstGeom>
        </p:spPr>
      </p:pic>
      <p:pic>
        <p:nvPicPr>
          <p:cNvPr id="11" name="Image 10">
            <a:extLst>
              <a:ext uri="{FF2B5EF4-FFF2-40B4-BE49-F238E27FC236}">
                <a16:creationId xmlns:a16="http://schemas.microsoft.com/office/drawing/2014/main" id="{E1541DAC-BD07-9AD3-10AB-C5A74C512FE3}"/>
              </a:ext>
            </a:extLst>
          </p:cNvPr>
          <p:cNvPicPr>
            <a:picLocks noChangeAspect="1"/>
          </p:cNvPicPr>
          <p:nvPr/>
        </p:nvPicPr>
        <p:blipFill>
          <a:blip r:embed="rId5"/>
          <a:stretch>
            <a:fillRect/>
          </a:stretch>
        </p:blipFill>
        <p:spPr>
          <a:xfrm>
            <a:off x="1177613" y="4924424"/>
            <a:ext cx="7486881" cy="752707"/>
          </a:xfrm>
          <a:prstGeom prst="rect">
            <a:avLst/>
          </a:prstGeom>
        </p:spPr>
      </p:pic>
    </p:spTree>
    <p:extLst>
      <p:ext uri="{BB962C8B-B14F-4D97-AF65-F5344CB8AC3E}">
        <p14:creationId xmlns:p14="http://schemas.microsoft.com/office/powerpoint/2010/main" val="313988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2C397-8EA1-BE20-9872-D86AAEA646BB}"/>
              </a:ext>
            </a:extLst>
          </p:cNvPr>
          <p:cNvSpPr>
            <a:spLocks noGrp="1"/>
          </p:cNvSpPr>
          <p:nvPr>
            <p:ph type="title"/>
          </p:nvPr>
        </p:nvSpPr>
        <p:spPr/>
        <p:txBody>
          <a:bodyPr/>
          <a:lstStyle/>
          <a:p>
            <a:r>
              <a:rPr lang="fr-FR" dirty="0"/>
              <a:t>Configuration des nœuds</a:t>
            </a:r>
          </a:p>
        </p:txBody>
      </p:sp>
      <p:sp>
        <p:nvSpPr>
          <p:cNvPr id="3" name="Espace réservé du contenu 2">
            <a:extLst>
              <a:ext uri="{FF2B5EF4-FFF2-40B4-BE49-F238E27FC236}">
                <a16:creationId xmlns:a16="http://schemas.microsoft.com/office/drawing/2014/main" id="{CA390119-5612-066E-8268-F41170DF71B0}"/>
              </a:ext>
            </a:extLst>
          </p:cNvPr>
          <p:cNvSpPr>
            <a:spLocks noGrp="1"/>
          </p:cNvSpPr>
          <p:nvPr>
            <p:ph idx="1"/>
          </p:nvPr>
        </p:nvSpPr>
        <p:spPr/>
        <p:txBody>
          <a:bodyPr/>
          <a:lstStyle/>
          <a:p>
            <a:r>
              <a:rPr lang="fr-FR" dirty="0"/>
              <a:t>Regardons l’état du nœud master </a:t>
            </a:r>
          </a:p>
          <a:p>
            <a:endParaRPr lang="fr-FR" dirty="0"/>
          </a:p>
          <a:p>
            <a:endParaRPr lang="fr-FR" dirty="0"/>
          </a:p>
          <a:p>
            <a:endParaRPr lang="fr-FR" dirty="0"/>
          </a:p>
          <a:p>
            <a:endParaRPr lang="fr-FR" dirty="0"/>
          </a:p>
          <a:p>
            <a:endParaRPr lang="fr-FR" dirty="0"/>
          </a:p>
          <a:p>
            <a:r>
              <a:rPr lang="fr-FR" dirty="0"/>
              <a:t>Voila on a nos deux nœuds slaves node1 et node2 et notre nœud master qui sont connectés au </a:t>
            </a:r>
            <a:r>
              <a:rPr lang="fr-FR" dirty="0" err="1"/>
              <a:t>proxysql</a:t>
            </a:r>
            <a:r>
              <a:rPr lang="fr-FR" dirty="0"/>
              <a:t>.</a:t>
            </a:r>
          </a:p>
        </p:txBody>
      </p:sp>
      <p:pic>
        <p:nvPicPr>
          <p:cNvPr id="4" name="Image 3">
            <a:extLst>
              <a:ext uri="{FF2B5EF4-FFF2-40B4-BE49-F238E27FC236}">
                <a16:creationId xmlns:a16="http://schemas.microsoft.com/office/drawing/2014/main" id="{D08FB6B1-6717-2670-093C-E4C8F9D12F20}"/>
              </a:ext>
            </a:extLst>
          </p:cNvPr>
          <p:cNvPicPr>
            <a:picLocks noChangeAspect="1"/>
          </p:cNvPicPr>
          <p:nvPr/>
        </p:nvPicPr>
        <p:blipFill>
          <a:blip r:embed="rId2"/>
          <a:stretch>
            <a:fillRect/>
          </a:stretch>
        </p:blipFill>
        <p:spPr>
          <a:xfrm>
            <a:off x="1189572" y="2548572"/>
            <a:ext cx="7664496" cy="1760855"/>
          </a:xfrm>
          <a:prstGeom prst="rect">
            <a:avLst/>
          </a:prstGeom>
        </p:spPr>
      </p:pic>
    </p:spTree>
    <p:extLst>
      <p:ext uri="{BB962C8B-B14F-4D97-AF65-F5344CB8AC3E}">
        <p14:creationId xmlns:p14="http://schemas.microsoft.com/office/powerpoint/2010/main" val="53076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6613E5-A251-14B1-D103-E91E9209CCDF}"/>
              </a:ext>
            </a:extLst>
          </p:cNvPr>
          <p:cNvSpPr>
            <a:spLocks noGrp="1"/>
          </p:cNvSpPr>
          <p:nvPr>
            <p:ph type="title"/>
          </p:nvPr>
        </p:nvSpPr>
        <p:spPr/>
        <p:txBody>
          <a:bodyPr/>
          <a:lstStyle/>
          <a:p>
            <a:r>
              <a:rPr lang="fr-FR" dirty="0"/>
              <a:t>Configuration du </a:t>
            </a:r>
            <a:r>
              <a:rPr lang="fr-FR" dirty="0" err="1"/>
              <a:t>Proxysql</a:t>
            </a:r>
            <a:endParaRPr lang="fr-FR" dirty="0"/>
          </a:p>
        </p:txBody>
      </p:sp>
      <p:sp>
        <p:nvSpPr>
          <p:cNvPr id="3" name="Espace réservé du contenu 2">
            <a:extLst>
              <a:ext uri="{FF2B5EF4-FFF2-40B4-BE49-F238E27FC236}">
                <a16:creationId xmlns:a16="http://schemas.microsoft.com/office/drawing/2014/main" id="{9F296C48-6B1D-8CAC-E15D-0CCE4CD4B14D}"/>
              </a:ext>
            </a:extLst>
          </p:cNvPr>
          <p:cNvSpPr>
            <a:spLocks noGrp="1"/>
          </p:cNvSpPr>
          <p:nvPr>
            <p:ph idx="1"/>
          </p:nvPr>
        </p:nvSpPr>
        <p:spPr>
          <a:xfrm>
            <a:off x="838200" y="1639230"/>
            <a:ext cx="10515600" cy="4537734"/>
          </a:xfrm>
        </p:spPr>
        <p:txBody>
          <a:bodyPr/>
          <a:lstStyle/>
          <a:p>
            <a:endParaRPr lang="fr-FR" dirty="0"/>
          </a:p>
          <a:p>
            <a:r>
              <a:rPr lang="fr-FR" sz="2400" dirty="0"/>
              <a:t>Avec notre navigateur on s’est rendu au site </a:t>
            </a:r>
            <a:r>
              <a:rPr lang="fr-FR" sz="2400" dirty="0">
                <a:hlinkClick r:id="rId2"/>
              </a:rPr>
              <a:t>https://proxysql.com/</a:t>
            </a:r>
            <a:endParaRPr lang="fr-FR" sz="2400" dirty="0"/>
          </a:p>
          <a:p>
            <a:r>
              <a:rPr lang="fr-FR" sz="2400" dirty="0"/>
              <a:t> Télécharger la version de </a:t>
            </a:r>
            <a:r>
              <a:rPr lang="fr-FR" sz="2400" dirty="0" err="1"/>
              <a:t>proxysql</a:t>
            </a:r>
            <a:r>
              <a:rPr lang="fr-FR" sz="2400" dirty="0"/>
              <a:t> </a:t>
            </a:r>
            <a:r>
              <a:rPr lang="fr-FR" sz="2400" dirty="0" err="1"/>
              <a:t>adéquante</a:t>
            </a:r>
            <a:r>
              <a:rPr lang="fr-FR" sz="2400" dirty="0"/>
              <a:t> à notre machine</a:t>
            </a:r>
          </a:p>
          <a:p>
            <a:pPr marL="0" indent="0">
              <a:buNone/>
            </a:pPr>
            <a:r>
              <a:rPr lang="fr-FR" sz="2400" dirty="0">
                <a:solidFill>
                  <a:schemeClr val="accent1">
                    <a:lumMod val="75000"/>
                  </a:schemeClr>
                </a:solidFill>
              </a:rPr>
              <a:t>proxysql_2.5.1-ubuntu18_amd64.deb</a:t>
            </a:r>
          </a:p>
          <a:p>
            <a:r>
              <a:rPr lang="fr-FR" sz="2400" dirty="0"/>
              <a:t>Installer </a:t>
            </a:r>
            <a:r>
              <a:rPr lang="fr-FR" sz="2400" dirty="0" err="1"/>
              <a:t>proxysql</a:t>
            </a:r>
            <a:r>
              <a:rPr lang="fr-FR" sz="2400" dirty="0"/>
              <a:t> avec cette commande</a:t>
            </a:r>
          </a:p>
          <a:p>
            <a:endParaRPr lang="fr-FR" dirty="0"/>
          </a:p>
          <a:p>
            <a:pPr marL="0" indent="0">
              <a:buNone/>
            </a:pPr>
            <a:endParaRPr lang="fr-FR" dirty="0">
              <a:solidFill>
                <a:schemeClr val="accent1">
                  <a:lumMod val="75000"/>
                </a:schemeClr>
              </a:solidFill>
            </a:endParaRPr>
          </a:p>
        </p:txBody>
      </p:sp>
      <p:pic>
        <p:nvPicPr>
          <p:cNvPr id="4" name="Image 3">
            <a:extLst>
              <a:ext uri="{FF2B5EF4-FFF2-40B4-BE49-F238E27FC236}">
                <a16:creationId xmlns:a16="http://schemas.microsoft.com/office/drawing/2014/main" id="{22D46FE9-00DF-7FDB-F561-E8A2636728E0}"/>
              </a:ext>
            </a:extLst>
          </p:cNvPr>
          <p:cNvPicPr>
            <a:picLocks noChangeAspect="1"/>
          </p:cNvPicPr>
          <p:nvPr/>
        </p:nvPicPr>
        <p:blipFill>
          <a:blip r:embed="rId3"/>
          <a:stretch>
            <a:fillRect/>
          </a:stretch>
        </p:blipFill>
        <p:spPr>
          <a:xfrm>
            <a:off x="1223026" y="4088401"/>
            <a:ext cx="8690408" cy="2189736"/>
          </a:xfrm>
          <a:prstGeom prst="rect">
            <a:avLst/>
          </a:prstGeom>
        </p:spPr>
      </p:pic>
    </p:spTree>
    <p:extLst>
      <p:ext uri="{BB962C8B-B14F-4D97-AF65-F5344CB8AC3E}">
        <p14:creationId xmlns:p14="http://schemas.microsoft.com/office/powerpoint/2010/main" val="8891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82694-72E5-D21F-F2F6-87CB1BA004F3}"/>
              </a:ext>
            </a:extLst>
          </p:cNvPr>
          <p:cNvSpPr>
            <a:spLocks noGrp="1"/>
          </p:cNvSpPr>
          <p:nvPr>
            <p:ph type="title"/>
          </p:nvPr>
        </p:nvSpPr>
        <p:spPr/>
        <p:txBody>
          <a:bodyPr/>
          <a:lstStyle/>
          <a:p>
            <a:r>
              <a:rPr lang="fr-FR" dirty="0"/>
              <a:t>Configuration du </a:t>
            </a:r>
            <a:r>
              <a:rPr lang="fr-FR" dirty="0" err="1"/>
              <a:t>Proxysql</a:t>
            </a:r>
            <a:endParaRPr lang="fr-FR" dirty="0"/>
          </a:p>
        </p:txBody>
      </p:sp>
      <p:sp>
        <p:nvSpPr>
          <p:cNvPr id="3" name="Espace réservé du contenu 2">
            <a:extLst>
              <a:ext uri="{FF2B5EF4-FFF2-40B4-BE49-F238E27FC236}">
                <a16:creationId xmlns:a16="http://schemas.microsoft.com/office/drawing/2014/main" id="{6E6764E4-BE13-4B30-00E5-DF1DEAD3C9B7}"/>
              </a:ext>
            </a:extLst>
          </p:cNvPr>
          <p:cNvSpPr>
            <a:spLocks noGrp="1"/>
          </p:cNvSpPr>
          <p:nvPr>
            <p:ph idx="1"/>
          </p:nvPr>
        </p:nvSpPr>
        <p:spPr>
          <a:xfrm>
            <a:off x="838200" y="1494263"/>
            <a:ext cx="10515600" cy="5151864"/>
          </a:xfrm>
        </p:spPr>
        <p:txBody>
          <a:bodyPr/>
          <a:lstStyle/>
          <a:p>
            <a:r>
              <a:rPr lang="fr-FR" dirty="0"/>
              <a:t>Editons le fichier /</a:t>
            </a:r>
            <a:r>
              <a:rPr lang="fr-FR" dirty="0" err="1"/>
              <a:t>etc</a:t>
            </a:r>
            <a:r>
              <a:rPr lang="fr-FR" dirty="0"/>
              <a:t>/</a:t>
            </a:r>
            <a:r>
              <a:rPr lang="fr-FR" dirty="0" err="1"/>
              <a:t>proxysql.cnf</a:t>
            </a:r>
            <a:endParaRPr lang="fr-FR" dirty="0"/>
          </a:p>
          <a:p>
            <a:r>
              <a:rPr lang="fr-FR" dirty="0"/>
              <a:t>Ajoutons les informations de connexion pour les nœuds dans </a:t>
            </a:r>
            <a:r>
              <a:rPr lang="fr-FR" dirty="0" err="1"/>
              <a:t>mysql_servers</a:t>
            </a:r>
            <a:r>
              <a:rPr lang="fr-FR" dirty="0"/>
              <a:t> </a:t>
            </a:r>
          </a:p>
          <a:p>
            <a:pPr marL="0" indent="0">
              <a:buNone/>
            </a:pPr>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704FAE25-16B4-DF77-8885-12FE5DAD7067}"/>
              </a:ext>
            </a:extLst>
          </p:cNvPr>
          <p:cNvPicPr>
            <a:picLocks noChangeAspect="1"/>
          </p:cNvPicPr>
          <p:nvPr/>
        </p:nvPicPr>
        <p:blipFill>
          <a:blip r:embed="rId2"/>
          <a:stretch>
            <a:fillRect/>
          </a:stretch>
        </p:blipFill>
        <p:spPr>
          <a:xfrm>
            <a:off x="1825190" y="3011933"/>
            <a:ext cx="6917365" cy="1281286"/>
          </a:xfrm>
          <a:prstGeom prst="rect">
            <a:avLst/>
          </a:prstGeom>
        </p:spPr>
      </p:pic>
      <p:pic>
        <p:nvPicPr>
          <p:cNvPr id="5" name="Image 4">
            <a:extLst>
              <a:ext uri="{FF2B5EF4-FFF2-40B4-BE49-F238E27FC236}">
                <a16:creationId xmlns:a16="http://schemas.microsoft.com/office/drawing/2014/main" id="{53A6E9BF-3E03-6EB7-D2C1-9AEAE2C23275}"/>
              </a:ext>
            </a:extLst>
          </p:cNvPr>
          <p:cNvPicPr>
            <a:picLocks noChangeAspect="1"/>
          </p:cNvPicPr>
          <p:nvPr/>
        </p:nvPicPr>
        <p:blipFill>
          <a:blip r:embed="rId3"/>
          <a:stretch>
            <a:fillRect/>
          </a:stretch>
        </p:blipFill>
        <p:spPr>
          <a:xfrm>
            <a:off x="1825190" y="4500069"/>
            <a:ext cx="7006576" cy="1727335"/>
          </a:xfrm>
          <a:prstGeom prst="rect">
            <a:avLst/>
          </a:prstGeom>
        </p:spPr>
      </p:pic>
    </p:spTree>
    <p:extLst>
      <p:ext uri="{BB962C8B-B14F-4D97-AF65-F5344CB8AC3E}">
        <p14:creationId xmlns:p14="http://schemas.microsoft.com/office/powerpoint/2010/main" val="129434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A4761-194B-13E9-5C9C-351AFC12CAFA}"/>
              </a:ext>
            </a:extLst>
          </p:cNvPr>
          <p:cNvSpPr>
            <a:spLocks noGrp="1"/>
          </p:cNvSpPr>
          <p:nvPr>
            <p:ph type="title"/>
          </p:nvPr>
        </p:nvSpPr>
        <p:spPr>
          <a:xfrm>
            <a:off x="1150434" y="680326"/>
            <a:ext cx="9733156" cy="702527"/>
          </a:xfrm>
        </p:spPr>
        <p:txBody>
          <a:bodyPr>
            <a:normAutofit fontScale="90000"/>
          </a:bodyPr>
          <a:lstStyle/>
          <a:p>
            <a:pPr algn="r"/>
            <a:r>
              <a:rPr lang="fr-FR" sz="2400" dirty="0"/>
              <a:t>Ces commandes permettent d’activer le mode GTID pour la configuration du master</a:t>
            </a:r>
            <a:br>
              <a:rPr lang="fr-FR" sz="2400" dirty="0"/>
            </a:br>
            <a:endParaRPr lang="fr-FR" sz="2400" dirty="0"/>
          </a:p>
        </p:txBody>
      </p:sp>
      <p:pic>
        <p:nvPicPr>
          <p:cNvPr id="4" name="Espace réservé du contenu 3">
            <a:extLst>
              <a:ext uri="{FF2B5EF4-FFF2-40B4-BE49-F238E27FC236}">
                <a16:creationId xmlns:a16="http://schemas.microsoft.com/office/drawing/2014/main" id="{A649DA13-4B3B-7CDA-CB5E-F40E5A2BA1D0}"/>
              </a:ext>
            </a:extLst>
          </p:cNvPr>
          <p:cNvPicPr>
            <a:picLocks noGrp="1" noChangeAspect="1"/>
          </p:cNvPicPr>
          <p:nvPr>
            <p:ph idx="1"/>
          </p:nvPr>
        </p:nvPicPr>
        <p:blipFill>
          <a:blip r:embed="rId2"/>
          <a:stretch>
            <a:fillRect/>
          </a:stretch>
        </p:blipFill>
        <p:spPr>
          <a:xfrm>
            <a:off x="1318059" y="5089733"/>
            <a:ext cx="6667500" cy="1171575"/>
          </a:xfrm>
          <a:prstGeom prst="rect">
            <a:avLst/>
          </a:prstGeom>
        </p:spPr>
      </p:pic>
      <p:pic>
        <p:nvPicPr>
          <p:cNvPr id="5" name="Image 4">
            <a:extLst>
              <a:ext uri="{FF2B5EF4-FFF2-40B4-BE49-F238E27FC236}">
                <a16:creationId xmlns:a16="http://schemas.microsoft.com/office/drawing/2014/main" id="{A0720067-0980-24EC-907B-005B50685EAC}"/>
              </a:ext>
            </a:extLst>
          </p:cNvPr>
          <p:cNvPicPr>
            <a:picLocks noChangeAspect="1"/>
          </p:cNvPicPr>
          <p:nvPr/>
        </p:nvPicPr>
        <p:blipFill>
          <a:blip r:embed="rId3"/>
          <a:stretch>
            <a:fillRect/>
          </a:stretch>
        </p:blipFill>
        <p:spPr>
          <a:xfrm>
            <a:off x="1474176" y="1382853"/>
            <a:ext cx="5731510" cy="3034030"/>
          </a:xfrm>
          <a:prstGeom prst="rect">
            <a:avLst/>
          </a:prstGeom>
        </p:spPr>
      </p:pic>
    </p:spTree>
    <p:extLst>
      <p:ext uri="{BB962C8B-B14F-4D97-AF65-F5344CB8AC3E}">
        <p14:creationId xmlns:p14="http://schemas.microsoft.com/office/powerpoint/2010/main" val="209236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4733441-B661-75E3-829D-8ED1F326DD84}"/>
              </a:ext>
            </a:extLst>
          </p:cNvPr>
          <p:cNvPicPr>
            <a:picLocks noGrp="1" noChangeAspect="1"/>
          </p:cNvPicPr>
          <p:nvPr>
            <p:ph idx="1"/>
          </p:nvPr>
        </p:nvPicPr>
        <p:blipFill>
          <a:blip r:embed="rId2"/>
          <a:stretch>
            <a:fillRect/>
          </a:stretch>
        </p:blipFill>
        <p:spPr>
          <a:xfrm>
            <a:off x="1516798" y="310608"/>
            <a:ext cx="5924550" cy="2962275"/>
          </a:xfrm>
          <a:prstGeom prst="rect">
            <a:avLst/>
          </a:prstGeom>
        </p:spPr>
      </p:pic>
      <p:pic>
        <p:nvPicPr>
          <p:cNvPr id="12" name="Image 11">
            <a:extLst>
              <a:ext uri="{FF2B5EF4-FFF2-40B4-BE49-F238E27FC236}">
                <a16:creationId xmlns:a16="http://schemas.microsoft.com/office/drawing/2014/main" id="{5255EC42-CBD1-6BC3-CBBD-557B493685E3}"/>
              </a:ext>
            </a:extLst>
          </p:cNvPr>
          <p:cNvPicPr>
            <a:picLocks noChangeAspect="1"/>
          </p:cNvPicPr>
          <p:nvPr/>
        </p:nvPicPr>
        <p:blipFill>
          <a:blip r:embed="rId3"/>
          <a:stretch>
            <a:fillRect/>
          </a:stretch>
        </p:blipFill>
        <p:spPr>
          <a:xfrm>
            <a:off x="1516798" y="3892860"/>
            <a:ext cx="5731510" cy="1993900"/>
          </a:xfrm>
          <a:prstGeom prst="rect">
            <a:avLst/>
          </a:prstGeom>
        </p:spPr>
      </p:pic>
    </p:spTree>
    <p:extLst>
      <p:ext uri="{BB962C8B-B14F-4D97-AF65-F5344CB8AC3E}">
        <p14:creationId xmlns:p14="http://schemas.microsoft.com/office/powerpoint/2010/main" val="180841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D418B5-4045-9395-096E-16C4DAD4B8CC}"/>
              </a:ext>
            </a:extLst>
          </p:cNvPr>
          <p:cNvSpPr>
            <a:spLocks noGrp="1"/>
          </p:cNvSpPr>
          <p:nvPr>
            <p:ph type="title"/>
          </p:nvPr>
        </p:nvSpPr>
        <p:spPr>
          <a:xfrm>
            <a:off x="838200" y="264765"/>
            <a:ext cx="10515600" cy="6169489"/>
          </a:xfrm>
        </p:spPr>
        <p:txBody>
          <a:bodyPr>
            <a:normAutofit/>
          </a:bodyPr>
          <a:lstStyle/>
          <a:p>
            <a:r>
              <a:rPr lang="fr-FR" sz="2400" dirty="0"/>
              <a:t>On a terminé nos configurations. Testons en se connectant au </a:t>
            </a:r>
            <a:r>
              <a:rPr lang="fr-FR" sz="2400" dirty="0" err="1"/>
              <a:t>proxysql</a:t>
            </a:r>
            <a:br>
              <a:rPr lang="fr-FR" sz="2400" dirty="0"/>
            </a:br>
            <a:endParaRPr lang="fr-FR" sz="2400" dirty="0"/>
          </a:p>
        </p:txBody>
      </p:sp>
      <p:pic>
        <p:nvPicPr>
          <p:cNvPr id="7" name="Espace réservé du contenu 6">
            <a:extLst>
              <a:ext uri="{FF2B5EF4-FFF2-40B4-BE49-F238E27FC236}">
                <a16:creationId xmlns:a16="http://schemas.microsoft.com/office/drawing/2014/main" id="{F319EB3F-EBEC-FB1A-1C79-D3633B24A356}"/>
              </a:ext>
            </a:extLst>
          </p:cNvPr>
          <p:cNvPicPr>
            <a:picLocks noGrp="1" noChangeAspect="1"/>
          </p:cNvPicPr>
          <p:nvPr>
            <p:ph idx="1"/>
          </p:nvPr>
        </p:nvPicPr>
        <p:blipFill>
          <a:blip r:embed="rId2"/>
          <a:stretch>
            <a:fillRect/>
          </a:stretch>
        </p:blipFill>
        <p:spPr>
          <a:xfrm>
            <a:off x="1446050" y="390293"/>
            <a:ext cx="7932126" cy="2096430"/>
          </a:xfrm>
          <a:prstGeom prst="rect">
            <a:avLst/>
          </a:prstGeom>
        </p:spPr>
      </p:pic>
      <p:pic>
        <p:nvPicPr>
          <p:cNvPr id="8" name="Image 7">
            <a:extLst>
              <a:ext uri="{FF2B5EF4-FFF2-40B4-BE49-F238E27FC236}">
                <a16:creationId xmlns:a16="http://schemas.microsoft.com/office/drawing/2014/main" id="{B906534E-B629-B9ED-5563-39CE24073B29}"/>
              </a:ext>
            </a:extLst>
          </p:cNvPr>
          <p:cNvPicPr>
            <a:picLocks noChangeAspect="1"/>
          </p:cNvPicPr>
          <p:nvPr/>
        </p:nvPicPr>
        <p:blipFill>
          <a:blip r:embed="rId3"/>
          <a:stretch>
            <a:fillRect/>
          </a:stretch>
        </p:blipFill>
        <p:spPr>
          <a:xfrm>
            <a:off x="1446050" y="3429000"/>
            <a:ext cx="7932126" cy="2388870"/>
          </a:xfrm>
          <a:prstGeom prst="rect">
            <a:avLst/>
          </a:prstGeom>
        </p:spPr>
      </p:pic>
    </p:spTree>
    <p:extLst>
      <p:ext uri="{BB962C8B-B14F-4D97-AF65-F5344CB8AC3E}">
        <p14:creationId xmlns:p14="http://schemas.microsoft.com/office/powerpoint/2010/main" val="197093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14593-64A4-9276-D2EC-0502E2EC34F1}"/>
              </a:ext>
            </a:extLst>
          </p:cNvPr>
          <p:cNvSpPr>
            <a:spLocks noGrp="1"/>
          </p:cNvSpPr>
          <p:nvPr>
            <p:ph type="title"/>
          </p:nvPr>
        </p:nvSpPr>
        <p:spPr/>
        <p:txBody>
          <a:bodyPr/>
          <a:lstStyle/>
          <a:p>
            <a:r>
              <a:rPr lang="fr-FR" dirty="0"/>
              <a:t>Tests</a:t>
            </a:r>
          </a:p>
        </p:txBody>
      </p:sp>
      <p:sp>
        <p:nvSpPr>
          <p:cNvPr id="3" name="Espace réservé du contenu 2">
            <a:extLst>
              <a:ext uri="{FF2B5EF4-FFF2-40B4-BE49-F238E27FC236}">
                <a16:creationId xmlns:a16="http://schemas.microsoft.com/office/drawing/2014/main" id="{1EC438E6-5A75-00F3-AF1B-8A127971E28F}"/>
              </a:ext>
            </a:extLst>
          </p:cNvPr>
          <p:cNvSpPr>
            <a:spLocks noGrp="1"/>
          </p:cNvSpPr>
          <p:nvPr>
            <p:ph idx="1"/>
          </p:nvPr>
        </p:nvSpPr>
        <p:spPr/>
        <p:txBody>
          <a:bodyPr/>
          <a:lstStyle/>
          <a:p>
            <a:r>
              <a:rPr lang="fr-FR" dirty="0"/>
              <a:t>Connectons avec le </a:t>
            </a:r>
            <a:r>
              <a:rPr lang="fr-FR" dirty="0" err="1"/>
              <a:t>proxysql</a:t>
            </a:r>
            <a:r>
              <a:rPr lang="fr-FR" dirty="0"/>
              <a:t> apportant des modifications sur la base et visualisons les données sur les nœuds</a:t>
            </a:r>
          </a:p>
          <a:p>
            <a:endParaRPr lang="fr-FR" dirty="0"/>
          </a:p>
          <a:p>
            <a:endParaRPr lang="fr-FR" dirty="0"/>
          </a:p>
          <a:p>
            <a:endParaRPr lang="fr-FR" dirty="0"/>
          </a:p>
          <a:p>
            <a:endParaRPr lang="fr-FR" dirty="0"/>
          </a:p>
          <a:p>
            <a:r>
              <a:rPr lang="fr-FR" dirty="0"/>
              <a:t>Connectons avec le node1 , node2 et le master pour les visualiser</a:t>
            </a:r>
          </a:p>
          <a:p>
            <a:endParaRPr lang="fr-FR" dirty="0"/>
          </a:p>
        </p:txBody>
      </p:sp>
      <p:pic>
        <p:nvPicPr>
          <p:cNvPr id="4" name="Image 3">
            <a:extLst>
              <a:ext uri="{FF2B5EF4-FFF2-40B4-BE49-F238E27FC236}">
                <a16:creationId xmlns:a16="http://schemas.microsoft.com/office/drawing/2014/main" id="{9F452DF4-B1DD-5CF3-8495-7D4BEC48A93F}"/>
              </a:ext>
            </a:extLst>
          </p:cNvPr>
          <p:cNvPicPr>
            <a:picLocks noChangeAspect="1"/>
          </p:cNvPicPr>
          <p:nvPr/>
        </p:nvPicPr>
        <p:blipFill>
          <a:blip r:embed="rId2"/>
          <a:stretch>
            <a:fillRect/>
          </a:stretch>
        </p:blipFill>
        <p:spPr>
          <a:xfrm>
            <a:off x="1055758" y="2793821"/>
            <a:ext cx="5731510" cy="1716405"/>
          </a:xfrm>
          <a:prstGeom prst="rect">
            <a:avLst/>
          </a:prstGeom>
        </p:spPr>
      </p:pic>
    </p:spTree>
    <p:extLst>
      <p:ext uri="{BB962C8B-B14F-4D97-AF65-F5344CB8AC3E}">
        <p14:creationId xmlns:p14="http://schemas.microsoft.com/office/powerpoint/2010/main" val="203357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E5753-4093-21A5-9A43-CE2DDCB3E879}"/>
              </a:ext>
            </a:extLst>
          </p:cNvPr>
          <p:cNvSpPr>
            <a:spLocks noGrp="1"/>
          </p:cNvSpPr>
          <p:nvPr>
            <p:ph type="title"/>
          </p:nvPr>
        </p:nvSpPr>
        <p:spPr/>
        <p:txBody>
          <a:bodyPr>
            <a:normAutofit/>
          </a:bodyPr>
          <a:lstStyle/>
          <a:p>
            <a:r>
              <a:rPr lang="fr-FR" sz="2400" dirty="0"/>
              <a:t>Voila les données enregistrées au niveau du </a:t>
            </a:r>
            <a:r>
              <a:rPr lang="fr-FR" sz="2400" dirty="0" err="1"/>
              <a:t>proxyslq</a:t>
            </a:r>
            <a:r>
              <a:rPr lang="fr-FR" sz="2400" dirty="0"/>
              <a:t> et qu’on visualise avec le node1 </a:t>
            </a:r>
          </a:p>
        </p:txBody>
      </p:sp>
      <p:pic>
        <p:nvPicPr>
          <p:cNvPr id="5" name="Espace réservé du contenu 4">
            <a:extLst>
              <a:ext uri="{FF2B5EF4-FFF2-40B4-BE49-F238E27FC236}">
                <a16:creationId xmlns:a16="http://schemas.microsoft.com/office/drawing/2014/main" id="{23FEE35A-73EF-DCF7-1661-45491587720A}"/>
              </a:ext>
            </a:extLst>
          </p:cNvPr>
          <p:cNvPicPr>
            <a:picLocks noGrp="1" noChangeAspect="1"/>
          </p:cNvPicPr>
          <p:nvPr>
            <p:ph idx="1"/>
          </p:nvPr>
        </p:nvPicPr>
        <p:blipFill>
          <a:blip r:embed="rId2"/>
          <a:stretch>
            <a:fillRect/>
          </a:stretch>
        </p:blipFill>
        <p:spPr>
          <a:xfrm>
            <a:off x="981423" y="1690688"/>
            <a:ext cx="6772275" cy="2695575"/>
          </a:xfrm>
        </p:spPr>
      </p:pic>
      <p:pic>
        <p:nvPicPr>
          <p:cNvPr id="6" name="Image 5">
            <a:extLst>
              <a:ext uri="{FF2B5EF4-FFF2-40B4-BE49-F238E27FC236}">
                <a16:creationId xmlns:a16="http://schemas.microsoft.com/office/drawing/2014/main" id="{D524DBCC-66CC-1588-1B2B-AB802BE14021}"/>
              </a:ext>
            </a:extLst>
          </p:cNvPr>
          <p:cNvPicPr>
            <a:picLocks noChangeAspect="1"/>
          </p:cNvPicPr>
          <p:nvPr/>
        </p:nvPicPr>
        <p:blipFill>
          <a:blip r:embed="rId3"/>
          <a:stretch>
            <a:fillRect/>
          </a:stretch>
        </p:blipFill>
        <p:spPr>
          <a:xfrm>
            <a:off x="981423" y="4613624"/>
            <a:ext cx="4943475" cy="1676400"/>
          </a:xfrm>
          <a:prstGeom prst="rect">
            <a:avLst/>
          </a:prstGeom>
        </p:spPr>
      </p:pic>
    </p:spTree>
    <p:extLst>
      <p:ext uri="{BB962C8B-B14F-4D97-AF65-F5344CB8AC3E}">
        <p14:creationId xmlns:p14="http://schemas.microsoft.com/office/powerpoint/2010/main" val="140690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E5753-4093-21A5-9A43-CE2DDCB3E879}"/>
              </a:ext>
            </a:extLst>
          </p:cNvPr>
          <p:cNvSpPr>
            <a:spLocks noGrp="1"/>
          </p:cNvSpPr>
          <p:nvPr>
            <p:ph type="title"/>
          </p:nvPr>
        </p:nvSpPr>
        <p:spPr/>
        <p:txBody>
          <a:bodyPr>
            <a:normAutofit/>
          </a:bodyPr>
          <a:lstStyle/>
          <a:p>
            <a:r>
              <a:rPr lang="fr-FR" sz="2400" dirty="0"/>
              <a:t>Voila les données enregistrées au niveau du </a:t>
            </a:r>
            <a:r>
              <a:rPr lang="fr-FR" sz="2400" dirty="0" err="1"/>
              <a:t>proxyslq</a:t>
            </a:r>
            <a:r>
              <a:rPr lang="fr-FR" sz="2400" dirty="0"/>
              <a:t> et qu’on visualise avec le node2 </a:t>
            </a:r>
          </a:p>
        </p:txBody>
      </p:sp>
      <p:pic>
        <p:nvPicPr>
          <p:cNvPr id="6" name="Image 5">
            <a:extLst>
              <a:ext uri="{FF2B5EF4-FFF2-40B4-BE49-F238E27FC236}">
                <a16:creationId xmlns:a16="http://schemas.microsoft.com/office/drawing/2014/main" id="{D524DBCC-66CC-1588-1B2B-AB802BE14021}"/>
              </a:ext>
            </a:extLst>
          </p:cNvPr>
          <p:cNvPicPr>
            <a:picLocks noChangeAspect="1"/>
          </p:cNvPicPr>
          <p:nvPr/>
        </p:nvPicPr>
        <p:blipFill>
          <a:blip r:embed="rId2"/>
          <a:stretch>
            <a:fillRect/>
          </a:stretch>
        </p:blipFill>
        <p:spPr>
          <a:xfrm>
            <a:off x="1070633" y="4635926"/>
            <a:ext cx="4943475" cy="1676400"/>
          </a:xfrm>
          <a:prstGeom prst="rect">
            <a:avLst/>
          </a:prstGeom>
        </p:spPr>
      </p:pic>
      <p:pic>
        <p:nvPicPr>
          <p:cNvPr id="8" name="Image 7">
            <a:extLst>
              <a:ext uri="{FF2B5EF4-FFF2-40B4-BE49-F238E27FC236}">
                <a16:creationId xmlns:a16="http://schemas.microsoft.com/office/drawing/2014/main" id="{EC81C757-4A41-0E69-5D78-1110ECAC3487}"/>
              </a:ext>
            </a:extLst>
          </p:cNvPr>
          <p:cNvPicPr>
            <a:picLocks noChangeAspect="1"/>
          </p:cNvPicPr>
          <p:nvPr/>
        </p:nvPicPr>
        <p:blipFill>
          <a:blip r:embed="rId3"/>
          <a:stretch>
            <a:fillRect/>
          </a:stretch>
        </p:blipFill>
        <p:spPr>
          <a:xfrm>
            <a:off x="838200" y="1690262"/>
            <a:ext cx="6838950" cy="2647950"/>
          </a:xfrm>
          <a:prstGeom prst="rect">
            <a:avLst/>
          </a:prstGeom>
        </p:spPr>
      </p:pic>
    </p:spTree>
    <p:extLst>
      <p:ext uri="{BB962C8B-B14F-4D97-AF65-F5344CB8AC3E}">
        <p14:creationId xmlns:p14="http://schemas.microsoft.com/office/powerpoint/2010/main" val="417390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A91DB-2448-0315-0E22-DB179565868C}"/>
              </a:ext>
            </a:extLst>
          </p:cNvPr>
          <p:cNvSpPr>
            <a:spLocks noGrp="1"/>
          </p:cNvSpPr>
          <p:nvPr>
            <p:ph type="title"/>
          </p:nvPr>
        </p:nvSpPr>
        <p:spPr/>
        <p:txBody>
          <a:bodyPr/>
          <a:lstStyle/>
          <a:p>
            <a:r>
              <a:rPr lang="fr-FR" b="1" dirty="0"/>
              <a:t>RAPPEL DES OBJECTIFS DU PROJET</a:t>
            </a:r>
          </a:p>
        </p:txBody>
      </p:sp>
      <p:sp>
        <p:nvSpPr>
          <p:cNvPr id="3" name="Espace réservé du contenu 2">
            <a:extLst>
              <a:ext uri="{FF2B5EF4-FFF2-40B4-BE49-F238E27FC236}">
                <a16:creationId xmlns:a16="http://schemas.microsoft.com/office/drawing/2014/main" id="{BE3E13AB-806A-A05A-1925-1FC82FF90511}"/>
              </a:ext>
            </a:extLst>
          </p:cNvPr>
          <p:cNvSpPr>
            <a:spLocks noGrp="1"/>
          </p:cNvSpPr>
          <p:nvPr>
            <p:ph idx="1"/>
          </p:nvPr>
        </p:nvSpPr>
        <p:spPr/>
        <p:txBody>
          <a:bodyPr/>
          <a:lstStyle/>
          <a:p>
            <a:pPr>
              <a:buFont typeface="Wingdings" pitchFamily="2" charset="2"/>
              <a:buChar char="v"/>
            </a:pPr>
            <a:r>
              <a:rPr lang="fr-FR" dirty="0"/>
              <a:t>Faire l’ingénierie inversée </a:t>
            </a:r>
          </a:p>
          <a:p>
            <a:endParaRPr lang="fr-FR" dirty="0"/>
          </a:p>
          <a:p>
            <a:endParaRPr lang="fr-FR" dirty="0"/>
          </a:p>
          <a:p>
            <a:pPr>
              <a:buFont typeface="Wingdings" pitchFamily="2" charset="2"/>
              <a:buChar char="v"/>
            </a:pPr>
            <a:r>
              <a:rPr lang="fr-FR" dirty="0"/>
              <a:t>Proposer une nouvelle conception de l’application</a:t>
            </a:r>
          </a:p>
          <a:p>
            <a:endParaRPr lang="fr-FR" dirty="0"/>
          </a:p>
          <a:p>
            <a:endParaRPr lang="fr-FR" dirty="0"/>
          </a:p>
          <a:p>
            <a:pPr>
              <a:buFont typeface="Wingdings" pitchFamily="2" charset="2"/>
              <a:buChar char="v"/>
            </a:pPr>
            <a:r>
              <a:rPr lang="fr-FR" dirty="0"/>
              <a:t>Développer deux applications utilisant une API</a:t>
            </a:r>
          </a:p>
        </p:txBody>
      </p:sp>
      <p:grpSp>
        <p:nvGrpSpPr>
          <p:cNvPr id="4" name="Groupe 3">
            <a:extLst>
              <a:ext uri="{FF2B5EF4-FFF2-40B4-BE49-F238E27FC236}">
                <a16:creationId xmlns:a16="http://schemas.microsoft.com/office/drawing/2014/main" id="{9BC9AAF0-D3AE-1B39-A50D-DCB90CFD304F}"/>
              </a:ext>
            </a:extLst>
          </p:cNvPr>
          <p:cNvGrpSpPr/>
          <p:nvPr/>
        </p:nvGrpSpPr>
        <p:grpSpPr>
          <a:xfrm>
            <a:off x="9817310" y="31895"/>
            <a:ext cx="1652795" cy="1793730"/>
            <a:chOff x="567101" y="1938550"/>
            <a:chExt cx="2160000" cy="2261898"/>
          </a:xfrm>
        </p:grpSpPr>
        <p:grpSp>
          <p:nvGrpSpPr>
            <p:cNvPr id="5" name="Groupe 4">
              <a:extLst>
                <a:ext uri="{FF2B5EF4-FFF2-40B4-BE49-F238E27FC236}">
                  <a16:creationId xmlns:a16="http://schemas.microsoft.com/office/drawing/2014/main" id="{DA6153E5-A743-F387-0B1C-08E60151A805}"/>
                </a:ext>
              </a:extLst>
            </p:cNvPr>
            <p:cNvGrpSpPr/>
            <p:nvPr/>
          </p:nvGrpSpPr>
          <p:grpSpPr>
            <a:xfrm>
              <a:off x="567101" y="2040448"/>
              <a:ext cx="2160000" cy="2160000"/>
              <a:chOff x="2389035" y="953520"/>
              <a:chExt cx="2160000" cy="2160000"/>
            </a:xfrm>
          </p:grpSpPr>
          <p:sp>
            <p:nvSpPr>
              <p:cNvPr id="10" name="Ellipse 9">
                <a:extLst>
                  <a:ext uri="{FF2B5EF4-FFF2-40B4-BE49-F238E27FC236}">
                    <a16:creationId xmlns:a16="http://schemas.microsoft.com/office/drawing/2014/main" id="{6F741B8E-57C7-A4DC-CBBB-83556C3B60DC}"/>
                  </a:ext>
                </a:extLst>
              </p:cNvPr>
              <p:cNvSpPr/>
              <p:nvPr/>
            </p:nvSpPr>
            <p:spPr>
              <a:xfrm>
                <a:off x="2389035" y="953520"/>
                <a:ext cx="2160000" cy="21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9A6FFD61-54CB-075E-A1BD-ECB215BF31C8}"/>
                  </a:ext>
                </a:extLst>
              </p:cNvPr>
              <p:cNvSpPr/>
              <p:nvPr/>
            </p:nvSpPr>
            <p:spPr>
              <a:xfrm>
                <a:off x="2569035" y="1133520"/>
                <a:ext cx="1800000" cy="180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B600FA4F-568C-7C37-AA7E-3CB98FF8096E}"/>
                  </a:ext>
                </a:extLst>
              </p:cNvPr>
              <p:cNvSpPr/>
              <p:nvPr/>
            </p:nvSpPr>
            <p:spPr>
              <a:xfrm>
                <a:off x="2749035" y="1313520"/>
                <a:ext cx="1440000" cy="14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BB8C603-330F-528C-FC60-07CC4EE044D0}"/>
                  </a:ext>
                </a:extLst>
              </p:cNvPr>
              <p:cNvSpPr/>
              <p:nvPr/>
            </p:nvSpPr>
            <p:spPr>
              <a:xfrm>
                <a:off x="2929035" y="1493520"/>
                <a:ext cx="1080000" cy="108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D7F0BDA1-52DF-203A-D755-91A7711528B3}"/>
                  </a:ext>
                </a:extLst>
              </p:cNvPr>
              <p:cNvSpPr/>
              <p:nvPr/>
            </p:nvSpPr>
            <p:spPr>
              <a:xfrm>
                <a:off x="3109035" y="1673520"/>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189720B5-9007-BA29-0DCD-A54DB88311D4}"/>
                  </a:ext>
                </a:extLst>
              </p:cNvPr>
              <p:cNvSpPr/>
              <p:nvPr/>
            </p:nvSpPr>
            <p:spPr>
              <a:xfrm>
                <a:off x="3289035" y="1853520"/>
                <a:ext cx="360000" cy="3600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4B238569-C29B-BF35-ADA4-4B1CD5CC4CB9}"/>
                </a:ext>
              </a:extLst>
            </p:cNvPr>
            <p:cNvGrpSpPr/>
            <p:nvPr/>
          </p:nvGrpSpPr>
          <p:grpSpPr>
            <a:xfrm rot="2991418" flipH="1">
              <a:off x="551244" y="2531826"/>
              <a:ext cx="1371600" cy="185047"/>
              <a:chOff x="2290890" y="1317300"/>
              <a:chExt cx="1371600" cy="185047"/>
            </a:xfrm>
            <a:solidFill>
              <a:schemeClr val="tx1"/>
            </a:solidFill>
          </p:grpSpPr>
          <p:sp>
            <p:nvSpPr>
              <p:cNvPr id="7" name="Rectangle : avec coins arrondis en diagonale 6">
                <a:extLst>
                  <a:ext uri="{FF2B5EF4-FFF2-40B4-BE49-F238E27FC236}">
                    <a16:creationId xmlns:a16="http://schemas.microsoft.com/office/drawing/2014/main" id="{21CBD596-B71C-EB36-D2CB-6AAD91AAB5BE}"/>
                  </a:ext>
                </a:extLst>
              </p:cNvPr>
              <p:cNvSpPr/>
              <p:nvPr/>
            </p:nvSpPr>
            <p:spPr>
              <a:xfrm>
                <a:off x="2290890" y="1380227"/>
                <a:ext cx="1371600" cy="59193"/>
              </a:xfrm>
              <a:prstGeom prst="round2DiagRect">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arallélogramme 7">
                <a:extLst>
                  <a:ext uri="{FF2B5EF4-FFF2-40B4-BE49-F238E27FC236}">
                    <a16:creationId xmlns:a16="http://schemas.microsoft.com/office/drawing/2014/main" id="{10F9DE9C-1398-2952-903C-D847EE819B94}"/>
                  </a:ext>
                </a:extLst>
              </p:cNvPr>
              <p:cNvSpPr/>
              <p:nvPr/>
            </p:nvSpPr>
            <p:spPr>
              <a:xfrm>
                <a:off x="3242810" y="1317300"/>
                <a:ext cx="360000" cy="83301"/>
              </a:xfrm>
              <a:prstGeom prst="parallelogram">
                <a:avLst>
                  <a:gd name="adj" fmla="val 515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arallélogramme 8">
                <a:extLst>
                  <a:ext uri="{FF2B5EF4-FFF2-40B4-BE49-F238E27FC236}">
                    <a16:creationId xmlns:a16="http://schemas.microsoft.com/office/drawing/2014/main" id="{11374816-6256-77B6-0A16-26FAB0BD8BC9}"/>
                  </a:ext>
                </a:extLst>
              </p:cNvPr>
              <p:cNvSpPr/>
              <p:nvPr/>
            </p:nvSpPr>
            <p:spPr>
              <a:xfrm flipV="1">
                <a:off x="3242809" y="1409823"/>
                <a:ext cx="360000" cy="92524"/>
              </a:xfrm>
              <a:prstGeom prst="parallelogram">
                <a:avLst>
                  <a:gd name="adj" fmla="val 515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pic>
        <p:nvPicPr>
          <p:cNvPr id="17" name="Image 16">
            <a:extLst>
              <a:ext uri="{FF2B5EF4-FFF2-40B4-BE49-F238E27FC236}">
                <a16:creationId xmlns:a16="http://schemas.microsoft.com/office/drawing/2014/main" id="{A4D8E610-50C6-5797-9BB3-8BE120A232C4}"/>
              </a:ext>
            </a:extLst>
          </p:cNvPr>
          <p:cNvPicPr>
            <a:picLocks noChangeAspect="1"/>
          </p:cNvPicPr>
          <p:nvPr/>
        </p:nvPicPr>
        <p:blipFill>
          <a:blip r:embed="rId2"/>
          <a:stretch>
            <a:fillRect/>
          </a:stretch>
        </p:blipFill>
        <p:spPr>
          <a:xfrm>
            <a:off x="7005244" y="1682882"/>
            <a:ext cx="1828800" cy="1104900"/>
          </a:xfrm>
          <a:prstGeom prst="rect">
            <a:avLst/>
          </a:prstGeom>
        </p:spPr>
      </p:pic>
      <p:pic>
        <p:nvPicPr>
          <p:cNvPr id="19" name="Image 18">
            <a:extLst>
              <a:ext uri="{FF2B5EF4-FFF2-40B4-BE49-F238E27FC236}">
                <a16:creationId xmlns:a16="http://schemas.microsoft.com/office/drawing/2014/main" id="{863D3CDA-27B5-CA0C-25C5-E344C0045E96}"/>
              </a:ext>
            </a:extLst>
          </p:cNvPr>
          <p:cNvPicPr>
            <a:picLocks noChangeAspect="1"/>
          </p:cNvPicPr>
          <p:nvPr/>
        </p:nvPicPr>
        <p:blipFill>
          <a:blip r:embed="rId3"/>
          <a:stretch>
            <a:fillRect/>
          </a:stretch>
        </p:blipFill>
        <p:spPr>
          <a:xfrm>
            <a:off x="9604275" y="2883694"/>
            <a:ext cx="1803400" cy="1117600"/>
          </a:xfrm>
          <a:prstGeom prst="rect">
            <a:avLst/>
          </a:prstGeom>
        </p:spPr>
      </p:pic>
      <p:pic>
        <p:nvPicPr>
          <p:cNvPr id="21" name="Image 20">
            <a:extLst>
              <a:ext uri="{FF2B5EF4-FFF2-40B4-BE49-F238E27FC236}">
                <a16:creationId xmlns:a16="http://schemas.microsoft.com/office/drawing/2014/main" id="{B9997590-4A6D-9BA5-34EF-761924DE19B8}"/>
              </a:ext>
            </a:extLst>
          </p:cNvPr>
          <p:cNvPicPr>
            <a:picLocks noChangeAspect="1"/>
          </p:cNvPicPr>
          <p:nvPr/>
        </p:nvPicPr>
        <p:blipFill>
          <a:blip r:embed="rId4"/>
          <a:stretch>
            <a:fillRect/>
          </a:stretch>
        </p:blipFill>
        <p:spPr>
          <a:xfrm>
            <a:off x="8546203" y="4578218"/>
            <a:ext cx="1701800" cy="1193800"/>
          </a:xfrm>
          <a:prstGeom prst="rect">
            <a:avLst/>
          </a:prstGeom>
        </p:spPr>
      </p:pic>
    </p:spTree>
    <p:extLst>
      <p:ext uri="{BB962C8B-B14F-4D97-AF65-F5344CB8AC3E}">
        <p14:creationId xmlns:p14="http://schemas.microsoft.com/office/powerpoint/2010/main" val="103808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E5753-4093-21A5-9A43-CE2DDCB3E879}"/>
              </a:ext>
            </a:extLst>
          </p:cNvPr>
          <p:cNvSpPr>
            <a:spLocks noGrp="1"/>
          </p:cNvSpPr>
          <p:nvPr>
            <p:ph type="title"/>
          </p:nvPr>
        </p:nvSpPr>
        <p:spPr/>
        <p:txBody>
          <a:bodyPr>
            <a:normAutofit/>
          </a:bodyPr>
          <a:lstStyle/>
          <a:p>
            <a:r>
              <a:rPr lang="fr-FR" sz="2400" dirty="0"/>
              <a:t>Voila les données enregistrées au niveau du </a:t>
            </a:r>
            <a:r>
              <a:rPr lang="fr-FR" sz="2400" dirty="0" err="1"/>
              <a:t>proxyslq</a:t>
            </a:r>
            <a:r>
              <a:rPr lang="fr-FR" sz="2400" dirty="0"/>
              <a:t> et qu’on visualise avec le master</a:t>
            </a:r>
          </a:p>
        </p:txBody>
      </p:sp>
      <p:pic>
        <p:nvPicPr>
          <p:cNvPr id="6" name="Image 5">
            <a:extLst>
              <a:ext uri="{FF2B5EF4-FFF2-40B4-BE49-F238E27FC236}">
                <a16:creationId xmlns:a16="http://schemas.microsoft.com/office/drawing/2014/main" id="{D524DBCC-66CC-1588-1B2B-AB802BE14021}"/>
              </a:ext>
            </a:extLst>
          </p:cNvPr>
          <p:cNvPicPr>
            <a:picLocks noChangeAspect="1"/>
          </p:cNvPicPr>
          <p:nvPr/>
        </p:nvPicPr>
        <p:blipFill>
          <a:blip r:embed="rId2"/>
          <a:stretch>
            <a:fillRect/>
          </a:stretch>
        </p:blipFill>
        <p:spPr>
          <a:xfrm>
            <a:off x="1070633" y="4635926"/>
            <a:ext cx="4943475" cy="1676400"/>
          </a:xfrm>
          <a:prstGeom prst="rect">
            <a:avLst/>
          </a:prstGeom>
        </p:spPr>
      </p:pic>
      <p:sp>
        <p:nvSpPr>
          <p:cNvPr id="4" name="Espace réservé du contenu 3">
            <a:extLst>
              <a:ext uri="{FF2B5EF4-FFF2-40B4-BE49-F238E27FC236}">
                <a16:creationId xmlns:a16="http://schemas.microsoft.com/office/drawing/2014/main" id="{61F442C0-4DB2-B458-939E-86D3AC20BF5A}"/>
              </a:ext>
            </a:extLst>
          </p:cNvPr>
          <p:cNvSpPr>
            <a:spLocks noGrp="1"/>
          </p:cNvSpPr>
          <p:nvPr>
            <p:ph idx="1"/>
          </p:nvPr>
        </p:nvSpPr>
        <p:spPr/>
        <p:txBody>
          <a:bodyPr/>
          <a:lstStyle/>
          <a:p>
            <a:endParaRPr lang="fr-FR"/>
          </a:p>
        </p:txBody>
      </p:sp>
      <p:pic>
        <p:nvPicPr>
          <p:cNvPr id="8" name="Image 7">
            <a:extLst>
              <a:ext uri="{FF2B5EF4-FFF2-40B4-BE49-F238E27FC236}">
                <a16:creationId xmlns:a16="http://schemas.microsoft.com/office/drawing/2014/main" id="{E2887D78-3BCB-72DD-3064-610B9A52E847}"/>
              </a:ext>
            </a:extLst>
          </p:cNvPr>
          <p:cNvPicPr>
            <a:picLocks noChangeAspect="1"/>
          </p:cNvPicPr>
          <p:nvPr/>
        </p:nvPicPr>
        <p:blipFill>
          <a:blip r:embed="rId3"/>
          <a:stretch>
            <a:fillRect/>
          </a:stretch>
        </p:blipFill>
        <p:spPr>
          <a:xfrm>
            <a:off x="928804" y="1825625"/>
            <a:ext cx="6743700" cy="2552700"/>
          </a:xfrm>
          <a:prstGeom prst="rect">
            <a:avLst/>
          </a:prstGeom>
        </p:spPr>
      </p:pic>
    </p:spTree>
    <p:extLst>
      <p:ext uri="{BB962C8B-B14F-4D97-AF65-F5344CB8AC3E}">
        <p14:creationId xmlns:p14="http://schemas.microsoft.com/office/powerpoint/2010/main" val="116920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31AA0-CEEB-2875-3EAE-8688D845D8F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A26DEAD1-3AC6-3D41-558A-F656E8F50C52}"/>
              </a:ext>
            </a:extLst>
          </p:cNvPr>
          <p:cNvSpPr>
            <a:spLocks noGrp="1"/>
          </p:cNvSpPr>
          <p:nvPr>
            <p:ph idx="1"/>
          </p:nvPr>
        </p:nvSpPr>
        <p:spPr/>
        <p:txBody>
          <a:bodyPr/>
          <a:lstStyle/>
          <a:p>
            <a:r>
              <a:rPr lang="fr-FR" dirty="0"/>
              <a:t>Nous avons mis en place une base de données </a:t>
            </a:r>
            <a:r>
              <a:rPr lang="fr-FR" dirty="0" err="1"/>
              <a:t>Mysql</a:t>
            </a:r>
            <a:r>
              <a:rPr lang="fr-FR" dirty="0"/>
              <a:t> répartie en trois nœuds en utilisant </a:t>
            </a:r>
            <a:r>
              <a:rPr lang="fr-FR" dirty="0" err="1"/>
              <a:t>Proxysql</a:t>
            </a:r>
            <a:r>
              <a:rPr lang="fr-FR" dirty="0"/>
              <a:t>.</a:t>
            </a:r>
          </a:p>
          <a:p>
            <a:r>
              <a:rPr lang="fr-FR" dirty="0"/>
              <a:t>A partir du </a:t>
            </a:r>
            <a:r>
              <a:rPr lang="fr-FR" dirty="0" err="1"/>
              <a:t>proxysql</a:t>
            </a:r>
            <a:r>
              <a:rPr lang="fr-FR" dirty="0"/>
              <a:t> on pourra connecter l’API et le desktop </a:t>
            </a:r>
            <a:r>
              <a:rPr lang="fr-FR"/>
              <a:t>de l’application.</a:t>
            </a:r>
          </a:p>
        </p:txBody>
      </p:sp>
    </p:spTree>
    <p:extLst>
      <p:ext uri="{BB962C8B-B14F-4D97-AF65-F5344CB8AC3E}">
        <p14:creationId xmlns:p14="http://schemas.microsoft.com/office/powerpoint/2010/main" val="3937008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B65C5F-D179-541D-412E-2783D6340BE8}"/>
              </a:ext>
            </a:extLst>
          </p:cNvPr>
          <p:cNvSpPr>
            <a:spLocks noGrp="1"/>
          </p:cNvSpPr>
          <p:nvPr>
            <p:ph type="ctrTitle"/>
          </p:nvPr>
        </p:nvSpPr>
        <p:spPr/>
        <p:txBody>
          <a:bodyPr/>
          <a:lstStyle/>
          <a:p>
            <a:r>
              <a:rPr lang="fr-FR" dirty="0"/>
              <a:t>Module API REST</a:t>
            </a:r>
          </a:p>
        </p:txBody>
      </p:sp>
      <p:sp>
        <p:nvSpPr>
          <p:cNvPr id="3" name="Sous-titre 2">
            <a:extLst>
              <a:ext uri="{FF2B5EF4-FFF2-40B4-BE49-F238E27FC236}">
                <a16:creationId xmlns:a16="http://schemas.microsoft.com/office/drawing/2014/main" id="{901F2639-5AA5-C24D-F5C9-FD993485A46B}"/>
              </a:ext>
            </a:extLst>
          </p:cNvPr>
          <p:cNvSpPr>
            <a:spLocks noGrp="1"/>
          </p:cNvSpPr>
          <p:nvPr>
            <p:ph type="subTitle" idx="1"/>
          </p:nvPr>
        </p:nvSpPr>
        <p:spPr/>
        <p:txBody>
          <a:bodyPr/>
          <a:lstStyle/>
          <a:p>
            <a:r>
              <a:rPr lang="fr-FR" dirty="0"/>
              <a:t>Marie Emma Semevo</a:t>
            </a:r>
          </a:p>
        </p:txBody>
      </p:sp>
    </p:spTree>
    <p:extLst>
      <p:ext uri="{BB962C8B-B14F-4D97-AF65-F5344CB8AC3E}">
        <p14:creationId xmlns:p14="http://schemas.microsoft.com/office/powerpoint/2010/main" val="3061284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AF969-C239-F4F6-E755-E4755E76BC80}"/>
              </a:ext>
            </a:extLst>
          </p:cNvPr>
          <p:cNvSpPr>
            <a:spLocks noGrp="1"/>
          </p:cNvSpPr>
          <p:nvPr>
            <p:ph type="ctrTitle"/>
          </p:nvPr>
        </p:nvSpPr>
        <p:spPr>
          <a:xfrm>
            <a:off x="1078727" y="287476"/>
            <a:ext cx="9144000" cy="706437"/>
          </a:xfrm>
        </p:spPr>
        <p:txBody>
          <a:bodyPr>
            <a:normAutofit fontScale="90000"/>
          </a:bodyPr>
          <a:lstStyle/>
          <a:p>
            <a:r>
              <a:rPr lang="fr-FR" u="sng" dirty="0"/>
              <a:t>objectif</a:t>
            </a:r>
          </a:p>
        </p:txBody>
      </p:sp>
      <p:sp>
        <p:nvSpPr>
          <p:cNvPr id="3" name="Sous-titre 2">
            <a:extLst>
              <a:ext uri="{FF2B5EF4-FFF2-40B4-BE49-F238E27FC236}">
                <a16:creationId xmlns:a16="http://schemas.microsoft.com/office/drawing/2014/main" id="{F5D2E6A4-B1AE-C38A-3252-8806B0BB11B0}"/>
              </a:ext>
            </a:extLst>
          </p:cNvPr>
          <p:cNvSpPr>
            <a:spLocks noGrp="1"/>
          </p:cNvSpPr>
          <p:nvPr>
            <p:ph type="subTitle" idx="1"/>
          </p:nvPr>
        </p:nvSpPr>
        <p:spPr>
          <a:xfrm>
            <a:off x="410817" y="1447235"/>
            <a:ext cx="11086769" cy="4206142"/>
          </a:xfrm>
        </p:spPr>
        <p:txBody>
          <a:bodyPr>
            <a:normAutofit/>
          </a:bodyPr>
          <a:lstStyle/>
          <a:p>
            <a:pPr algn="l"/>
            <a:r>
              <a:rPr lang="fr-FR" dirty="0"/>
              <a:t>faire Une API REST de gestion de l’hôtel permettant de réaliser les fonctionnalités</a:t>
            </a:r>
          </a:p>
          <a:p>
            <a:pPr algn="l"/>
            <a:r>
              <a:rPr lang="fr-FR" dirty="0"/>
              <a:t>conçues et les présenter de façon sécurisée aux applications grâce au langage</a:t>
            </a:r>
          </a:p>
          <a:p>
            <a:pPr algn="l"/>
            <a:r>
              <a:rPr lang="fr-FR" dirty="0"/>
              <a:t>Go ( https://go.dev/) et dans le format JSON.</a:t>
            </a:r>
          </a:p>
          <a:p>
            <a:pPr algn="l"/>
            <a:endParaRPr lang="fr-FR" dirty="0"/>
          </a:p>
          <a:p>
            <a:pPr algn="l"/>
            <a:r>
              <a:rPr lang="fr-FR" b="1" dirty="0"/>
              <a:t>C’est quoi une api ?</a:t>
            </a:r>
          </a:p>
          <a:p>
            <a:pPr algn="l"/>
            <a:r>
              <a:rPr lang="fr-FR" dirty="0"/>
              <a:t>Une API est un ensemble d'outils, de définitions et de protocoles qui facilite l'intégration des services et logiciels d'applications. Cette interface permet à vos produits et services de communiquer avec d'autres produits et services, sans vous obliger à renforcer sans cesse votre infrastructure de connectivité.</a:t>
            </a:r>
          </a:p>
          <a:p>
            <a:endParaRPr lang="fr-FR" dirty="0"/>
          </a:p>
        </p:txBody>
      </p:sp>
    </p:spTree>
    <p:extLst>
      <p:ext uri="{BB962C8B-B14F-4D97-AF65-F5344CB8AC3E}">
        <p14:creationId xmlns:p14="http://schemas.microsoft.com/office/powerpoint/2010/main" val="182562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36CD8C-B1E2-29BF-D8C0-D09925055FE1}"/>
              </a:ext>
            </a:extLst>
          </p:cNvPr>
          <p:cNvSpPr>
            <a:spLocks noGrp="1"/>
          </p:cNvSpPr>
          <p:nvPr>
            <p:ph type="title"/>
          </p:nvPr>
        </p:nvSpPr>
        <p:spPr/>
        <p:txBody>
          <a:bodyPr/>
          <a:lstStyle/>
          <a:p>
            <a:r>
              <a:rPr lang="fr-FR" u="sng" dirty="0"/>
              <a:t>Environnement – Matériel</a:t>
            </a:r>
          </a:p>
        </p:txBody>
      </p:sp>
      <p:pic>
        <p:nvPicPr>
          <p:cNvPr id="4" name="Espace réservé du contenu 3">
            <a:extLst>
              <a:ext uri="{FF2B5EF4-FFF2-40B4-BE49-F238E27FC236}">
                <a16:creationId xmlns:a16="http://schemas.microsoft.com/office/drawing/2014/main" id="{F24EA401-B108-93C1-FD4C-30393D6FF30F}"/>
              </a:ext>
            </a:extLst>
          </p:cNvPr>
          <p:cNvPicPr>
            <a:picLocks noGrp="1" noChangeAspect="1"/>
          </p:cNvPicPr>
          <p:nvPr>
            <p:ph idx="1"/>
          </p:nvPr>
        </p:nvPicPr>
        <p:blipFill>
          <a:blip r:embed="rId2"/>
          <a:stretch>
            <a:fillRect/>
          </a:stretch>
        </p:blipFill>
        <p:spPr>
          <a:xfrm>
            <a:off x="669027" y="1857430"/>
            <a:ext cx="6512534" cy="4351338"/>
          </a:xfrm>
          <a:prstGeom prst="rect">
            <a:avLst/>
          </a:prstGeom>
        </p:spPr>
      </p:pic>
      <p:pic>
        <p:nvPicPr>
          <p:cNvPr id="5" name="Image 4">
            <a:extLst>
              <a:ext uri="{FF2B5EF4-FFF2-40B4-BE49-F238E27FC236}">
                <a16:creationId xmlns:a16="http://schemas.microsoft.com/office/drawing/2014/main" id="{0B69551A-5F72-D9E1-042B-2106335D6622}"/>
              </a:ext>
            </a:extLst>
          </p:cNvPr>
          <p:cNvPicPr>
            <a:picLocks noChangeAspect="1"/>
          </p:cNvPicPr>
          <p:nvPr/>
        </p:nvPicPr>
        <p:blipFill>
          <a:blip r:embed="rId3"/>
          <a:stretch>
            <a:fillRect/>
          </a:stretch>
        </p:blipFill>
        <p:spPr>
          <a:xfrm>
            <a:off x="5704399" y="1857430"/>
            <a:ext cx="5760720" cy="1122680"/>
          </a:xfrm>
          <a:prstGeom prst="rect">
            <a:avLst/>
          </a:prstGeom>
        </p:spPr>
      </p:pic>
    </p:spTree>
    <p:extLst>
      <p:ext uri="{BB962C8B-B14F-4D97-AF65-F5344CB8AC3E}">
        <p14:creationId xmlns:p14="http://schemas.microsoft.com/office/powerpoint/2010/main" val="772299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E81C7D-1C2B-2448-20C2-E61720822705}"/>
              </a:ext>
            </a:extLst>
          </p:cNvPr>
          <p:cNvSpPr>
            <a:spLocks noGrp="1"/>
          </p:cNvSpPr>
          <p:nvPr>
            <p:ph type="title"/>
          </p:nvPr>
        </p:nvSpPr>
        <p:spPr/>
        <p:txBody>
          <a:bodyPr/>
          <a:lstStyle/>
          <a:p>
            <a:r>
              <a:rPr lang="fr-FR" u="sng" dirty="0"/>
              <a:t>Installation de L’environnement de travail </a:t>
            </a:r>
          </a:p>
        </p:txBody>
      </p:sp>
      <p:sp>
        <p:nvSpPr>
          <p:cNvPr id="3" name="Espace réservé du contenu 2">
            <a:extLst>
              <a:ext uri="{FF2B5EF4-FFF2-40B4-BE49-F238E27FC236}">
                <a16:creationId xmlns:a16="http://schemas.microsoft.com/office/drawing/2014/main" id="{5592BB1E-5A2E-643C-4611-4F0D76DA8A7E}"/>
              </a:ext>
            </a:extLst>
          </p:cNvPr>
          <p:cNvSpPr>
            <a:spLocks noGrp="1"/>
          </p:cNvSpPr>
          <p:nvPr>
            <p:ph idx="1"/>
          </p:nvPr>
        </p:nvSpPr>
        <p:spPr/>
        <p:txBody>
          <a:bodyPr/>
          <a:lstStyle/>
          <a:p>
            <a:r>
              <a:rPr lang="fr-FR" dirty="0"/>
              <a:t>Go est un langage de programmation compilé et concurrent inspiré de C et Pascal. Il a été développé par Google6 à partir d’un concept initial de Robert </a:t>
            </a:r>
            <a:r>
              <a:rPr lang="fr-FR" dirty="0" err="1"/>
              <a:t>Griesemer</a:t>
            </a:r>
            <a:r>
              <a:rPr lang="fr-FR" dirty="0"/>
              <a:t>, Rob Pike et Ken Thompson. Go veut faciliter et accélérer la programmation à grande échelle : en raison de sa simplicité, il est donc concevable de l’utiliser aussi bien pour écrire des applications, des scripts ou de grands systèmes.</a:t>
            </a:r>
          </a:p>
        </p:txBody>
      </p:sp>
    </p:spTree>
    <p:extLst>
      <p:ext uri="{BB962C8B-B14F-4D97-AF65-F5344CB8AC3E}">
        <p14:creationId xmlns:p14="http://schemas.microsoft.com/office/powerpoint/2010/main" val="357162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8995FE-EEB0-E0AE-A512-F943F9184FEA}"/>
              </a:ext>
            </a:extLst>
          </p:cNvPr>
          <p:cNvSpPr>
            <a:spLocks noGrp="1"/>
          </p:cNvSpPr>
          <p:nvPr>
            <p:ph type="title"/>
          </p:nvPr>
        </p:nvSpPr>
        <p:spPr>
          <a:xfrm>
            <a:off x="838200" y="508883"/>
            <a:ext cx="10515600" cy="866693"/>
          </a:xfrm>
        </p:spPr>
        <p:txBody>
          <a:bodyPr>
            <a:normAutofit/>
          </a:bodyPr>
          <a:lstStyle/>
          <a:p>
            <a:pPr marL="342900" indent="-342900">
              <a:buFont typeface="Arial" panose="020B0604020202020204" pitchFamily="34" charset="0"/>
              <a:buChar char="•"/>
            </a:pPr>
            <a:r>
              <a:rPr lang="fr-FR" sz="2000" dirty="0"/>
              <a:t>Là  on télécharge la version go de notre machine on puis commence l’installation du setup et on choisit Next par défaut </a:t>
            </a:r>
          </a:p>
        </p:txBody>
      </p:sp>
      <p:pic>
        <p:nvPicPr>
          <p:cNvPr id="4" name="Espace réservé du contenu 3">
            <a:extLst>
              <a:ext uri="{FF2B5EF4-FFF2-40B4-BE49-F238E27FC236}">
                <a16:creationId xmlns:a16="http://schemas.microsoft.com/office/drawing/2014/main" id="{6D6FB726-C463-28B4-67CC-D2B32DA0D240}"/>
              </a:ext>
            </a:extLst>
          </p:cNvPr>
          <p:cNvPicPr>
            <a:picLocks noGrp="1" noChangeAspect="1"/>
          </p:cNvPicPr>
          <p:nvPr>
            <p:ph idx="1"/>
          </p:nvPr>
        </p:nvPicPr>
        <p:blipFill>
          <a:blip r:embed="rId2"/>
          <a:stretch>
            <a:fillRect/>
          </a:stretch>
        </p:blipFill>
        <p:spPr>
          <a:xfrm>
            <a:off x="652007" y="1825625"/>
            <a:ext cx="5443994" cy="4351338"/>
          </a:xfrm>
          <a:prstGeom prst="rect">
            <a:avLst/>
          </a:prstGeom>
        </p:spPr>
      </p:pic>
      <p:pic>
        <p:nvPicPr>
          <p:cNvPr id="5" name="Image 4">
            <a:extLst>
              <a:ext uri="{FF2B5EF4-FFF2-40B4-BE49-F238E27FC236}">
                <a16:creationId xmlns:a16="http://schemas.microsoft.com/office/drawing/2014/main" id="{32D205E4-E569-F202-3219-CFF7AAB0FAB2}"/>
              </a:ext>
            </a:extLst>
          </p:cNvPr>
          <p:cNvPicPr>
            <a:picLocks noChangeAspect="1"/>
          </p:cNvPicPr>
          <p:nvPr/>
        </p:nvPicPr>
        <p:blipFill>
          <a:blip r:embed="rId3"/>
          <a:stretch>
            <a:fillRect/>
          </a:stretch>
        </p:blipFill>
        <p:spPr>
          <a:xfrm>
            <a:off x="6260740" y="1825626"/>
            <a:ext cx="5761219" cy="4351338"/>
          </a:xfrm>
          <a:prstGeom prst="rect">
            <a:avLst/>
          </a:prstGeom>
        </p:spPr>
      </p:pic>
    </p:spTree>
    <p:extLst>
      <p:ext uri="{BB962C8B-B14F-4D97-AF65-F5344CB8AC3E}">
        <p14:creationId xmlns:p14="http://schemas.microsoft.com/office/powerpoint/2010/main" val="50009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8995FE-EEB0-E0AE-A512-F943F9184FEA}"/>
              </a:ext>
            </a:extLst>
          </p:cNvPr>
          <p:cNvSpPr>
            <a:spLocks noGrp="1"/>
          </p:cNvSpPr>
          <p:nvPr>
            <p:ph type="title"/>
          </p:nvPr>
        </p:nvSpPr>
        <p:spPr>
          <a:xfrm>
            <a:off x="838200" y="619331"/>
            <a:ext cx="10515600" cy="1325563"/>
          </a:xfrm>
        </p:spPr>
        <p:txBody>
          <a:bodyPr>
            <a:normAutofit fontScale="90000"/>
          </a:bodyPr>
          <a:lstStyle/>
          <a:p>
            <a:pPr marL="342900" indent="-342900">
              <a:buFont typeface="Arial" panose="020B0604020202020204" pitchFamily="34" charset="0"/>
              <a:buChar char="•"/>
            </a:pP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Ensuite on part dans notre éditeur (Visual studio code) pour installer les extensions . On appuie sur install et ca va installer tous les extensions et ensuite on relance vs </a:t>
            </a:r>
            <a:r>
              <a:rPr lang="fr-FR" sz="2200" kern="100" dirty="0" err="1">
                <a:effectLst/>
                <a:latin typeface="Calibri" panose="020F0502020204030204" pitchFamily="34" charset="0"/>
                <a:ea typeface="Calibri" panose="020F0502020204030204" pitchFamily="34" charset="0"/>
                <a:cs typeface="Times New Roman" panose="02020603050405020304" pitchFamily="18" charset="0"/>
              </a:rPr>
              <a:t>code.mais</a:t>
            </a: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 avant de relancer vs code on appuie sur  </a:t>
            </a:r>
            <a:r>
              <a:rPr lang="fr-FR" sz="2200" kern="100" dirty="0" err="1">
                <a:effectLst/>
                <a:latin typeface="Calibri" panose="020F0502020204030204" pitchFamily="34" charset="0"/>
                <a:ea typeface="Calibri" panose="020F0502020204030204" pitchFamily="34" charset="0"/>
                <a:cs typeface="Times New Roman" panose="02020603050405020304" pitchFamily="18" charset="0"/>
              </a:rPr>
              <a:t>getcodingknowledge</a:t>
            </a: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 et on copie le code qui se trouve dans le paramètre que j'utilise en ouvrant </a:t>
            </a:r>
            <a:r>
              <a:rPr lang="fr-FR" sz="2200" kern="100" dirty="0" err="1">
                <a:effectLst/>
                <a:latin typeface="Calibri" panose="020F0502020204030204" pitchFamily="34" charset="0"/>
                <a:ea typeface="Calibri" panose="020F0502020204030204" pitchFamily="34" charset="0"/>
                <a:cs typeface="Times New Roman" panose="02020603050405020304" pitchFamily="18" charset="0"/>
              </a:rPr>
              <a:t>Preferences</a:t>
            </a: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 Open Settings (JSON) via CTRL + SHIFT + P puis en collant le code.</a:t>
            </a:r>
            <a:br>
              <a:rPr lang="fr-F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fr-FR" dirty="0"/>
          </a:p>
        </p:txBody>
      </p:sp>
      <p:pic>
        <p:nvPicPr>
          <p:cNvPr id="4" name="Espace réservé du contenu 3">
            <a:extLst>
              <a:ext uri="{FF2B5EF4-FFF2-40B4-BE49-F238E27FC236}">
                <a16:creationId xmlns:a16="http://schemas.microsoft.com/office/drawing/2014/main" id="{F3F6C8FF-A43C-E94A-B2E2-EF9CF49C9211}"/>
              </a:ext>
            </a:extLst>
          </p:cNvPr>
          <p:cNvPicPr>
            <a:picLocks noGrp="1" noChangeAspect="1"/>
          </p:cNvPicPr>
          <p:nvPr>
            <p:ph idx="1"/>
          </p:nvPr>
        </p:nvPicPr>
        <p:blipFill>
          <a:blip r:embed="rId2"/>
          <a:stretch>
            <a:fillRect/>
          </a:stretch>
        </p:blipFill>
        <p:spPr>
          <a:xfrm>
            <a:off x="423031" y="1944895"/>
            <a:ext cx="5278054" cy="4351338"/>
          </a:xfrm>
          <a:prstGeom prst="rect">
            <a:avLst/>
          </a:prstGeom>
        </p:spPr>
      </p:pic>
      <p:pic>
        <p:nvPicPr>
          <p:cNvPr id="5" name="Image 4">
            <a:extLst>
              <a:ext uri="{FF2B5EF4-FFF2-40B4-BE49-F238E27FC236}">
                <a16:creationId xmlns:a16="http://schemas.microsoft.com/office/drawing/2014/main" id="{7319673D-B674-CD29-CBF6-B85EA560A52B}"/>
              </a:ext>
            </a:extLst>
          </p:cNvPr>
          <p:cNvPicPr>
            <a:picLocks noChangeAspect="1"/>
          </p:cNvPicPr>
          <p:nvPr/>
        </p:nvPicPr>
        <p:blipFill>
          <a:blip r:embed="rId3"/>
          <a:stretch>
            <a:fillRect/>
          </a:stretch>
        </p:blipFill>
        <p:spPr>
          <a:xfrm>
            <a:off x="5865647" y="1944894"/>
            <a:ext cx="5488153" cy="4351337"/>
          </a:xfrm>
          <a:prstGeom prst="rect">
            <a:avLst/>
          </a:prstGeom>
        </p:spPr>
      </p:pic>
    </p:spTree>
    <p:extLst>
      <p:ext uri="{BB962C8B-B14F-4D97-AF65-F5344CB8AC3E}">
        <p14:creationId xmlns:p14="http://schemas.microsoft.com/office/powerpoint/2010/main" val="6272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795C-BDD8-A2DD-2AB7-F0B661C15717}"/>
              </a:ext>
            </a:extLst>
          </p:cNvPr>
          <p:cNvSpPr>
            <a:spLocks noGrp="1"/>
          </p:cNvSpPr>
          <p:nvPr>
            <p:ph type="title"/>
          </p:nvPr>
        </p:nvSpPr>
        <p:spPr/>
        <p:txBody>
          <a:bodyPr>
            <a:normAutofit/>
          </a:bodyPr>
          <a:lstStyle/>
          <a:p>
            <a:pPr marL="342900" indent="-342900">
              <a:buFont typeface="Arial" panose="020B0604020202020204" pitchFamily="34" charset="0"/>
              <a:buChar char="•"/>
            </a:pPr>
            <a:r>
              <a:rPr lang="fr-FR" sz="2400" dirty="0"/>
              <a:t>on installe go dans vs code en recherchant </a:t>
            </a:r>
            <a:r>
              <a:rPr lang="fr-FR" sz="2400" dirty="0" err="1"/>
              <a:t>golang</a:t>
            </a:r>
            <a:r>
              <a:rPr lang="fr-FR" sz="2400" dirty="0"/>
              <a:t> dans les extensions </a:t>
            </a:r>
          </a:p>
        </p:txBody>
      </p:sp>
      <p:pic>
        <p:nvPicPr>
          <p:cNvPr id="4" name="Espace réservé du contenu 3">
            <a:extLst>
              <a:ext uri="{FF2B5EF4-FFF2-40B4-BE49-F238E27FC236}">
                <a16:creationId xmlns:a16="http://schemas.microsoft.com/office/drawing/2014/main" id="{D49596B5-77BB-D431-38AE-3D3FD4946F75}"/>
              </a:ext>
            </a:extLst>
          </p:cNvPr>
          <p:cNvPicPr>
            <a:picLocks noGrp="1" noChangeAspect="1"/>
          </p:cNvPicPr>
          <p:nvPr>
            <p:ph idx="1"/>
          </p:nvPr>
        </p:nvPicPr>
        <p:blipFill>
          <a:blip r:embed="rId2"/>
          <a:stretch>
            <a:fillRect/>
          </a:stretch>
        </p:blipFill>
        <p:spPr>
          <a:xfrm>
            <a:off x="1652877" y="1934712"/>
            <a:ext cx="8886245" cy="4005942"/>
          </a:xfrm>
          <a:prstGeom prst="rect">
            <a:avLst/>
          </a:prstGeom>
        </p:spPr>
      </p:pic>
    </p:spTree>
    <p:extLst>
      <p:ext uri="{BB962C8B-B14F-4D97-AF65-F5344CB8AC3E}">
        <p14:creationId xmlns:p14="http://schemas.microsoft.com/office/powerpoint/2010/main" val="15971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B795C-BDD8-A2DD-2AB7-F0B661C15717}"/>
              </a:ext>
            </a:extLst>
          </p:cNvPr>
          <p:cNvSpPr>
            <a:spLocks noGrp="1"/>
          </p:cNvSpPr>
          <p:nvPr>
            <p:ph type="title"/>
          </p:nvPr>
        </p:nvSpPr>
        <p:spPr/>
        <p:txBody>
          <a:bodyPr/>
          <a:lstStyle/>
          <a:p>
            <a:r>
              <a:rPr lang="fr-FR" dirty="0"/>
              <a:t>Postman </a:t>
            </a:r>
          </a:p>
        </p:txBody>
      </p:sp>
      <p:sp>
        <p:nvSpPr>
          <p:cNvPr id="3" name="Espace réservé du contenu 2">
            <a:extLst>
              <a:ext uri="{FF2B5EF4-FFF2-40B4-BE49-F238E27FC236}">
                <a16:creationId xmlns:a16="http://schemas.microsoft.com/office/drawing/2014/main" id="{ABB1678A-466B-F085-809A-8AFE8FDE0938}"/>
              </a:ext>
            </a:extLst>
          </p:cNvPr>
          <p:cNvSpPr>
            <a:spLocks noGrp="1"/>
          </p:cNvSpPr>
          <p:nvPr>
            <p:ph idx="1"/>
          </p:nvPr>
        </p:nvSpPr>
        <p:spPr/>
        <p:txBody>
          <a:bodyPr/>
          <a:lstStyle/>
          <a:p>
            <a:r>
              <a:rPr lang="fr-FR" sz="2000" kern="100" dirty="0">
                <a:effectLst/>
                <a:latin typeface="Calibri" panose="020F0502020204030204" pitchFamily="34" charset="0"/>
                <a:ea typeface="Calibri" panose="020F0502020204030204" pitchFamily="34" charset="0"/>
                <a:cs typeface="Times New Roman" panose="02020603050405020304" pitchFamily="18" charset="0"/>
              </a:rPr>
              <a:t>Apres avoir fini l’installation avec go ,nous avons installé Postman qui est une plateforme d’API permettant aux développeurs de concevoir, construire, tester et itérer leurs API.</a:t>
            </a:r>
          </a:p>
          <a:p>
            <a:pPr marL="0" indent="0">
              <a:buNone/>
            </a:pP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p>
        </p:txBody>
      </p:sp>
      <p:pic>
        <p:nvPicPr>
          <p:cNvPr id="5" name="Espace réservé du contenu 3">
            <a:extLst>
              <a:ext uri="{FF2B5EF4-FFF2-40B4-BE49-F238E27FC236}">
                <a16:creationId xmlns:a16="http://schemas.microsoft.com/office/drawing/2014/main" id="{F5146433-B9B4-A87E-D5D7-C86A072B3424}"/>
              </a:ext>
            </a:extLst>
          </p:cNvPr>
          <p:cNvPicPr>
            <a:picLocks noChangeAspect="1"/>
          </p:cNvPicPr>
          <p:nvPr/>
        </p:nvPicPr>
        <p:blipFill>
          <a:blip r:embed="rId2"/>
          <a:stretch>
            <a:fillRect/>
          </a:stretch>
        </p:blipFill>
        <p:spPr>
          <a:xfrm>
            <a:off x="1829185" y="2488757"/>
            <a:ext cx="8104260" cy="4226754"/>
          </a:xfrm>
          <a:prstGeom prst="rect">
            <a:avLst/>
          </a:prstGeom>
        </p:spPr>
      </p:pic>
    </p:spTree>
    <p:extLst>
      <p:ext uri="{BB962C8B-B14F-4D97-AF65-F5344CB8AC3E}">
        <p14:creationId xmlns:p14="http://schemas.microsoft.com/office/powerpoint/2010/main" val="171218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A141FE-956F-2AE4-01A5-7C31B5B0BC7D}"/>
              </a:ext>
            </a:extLst>
          </p:cNvPr>
          <p:cNvSpPr>
            <a:spLocks noGrp="1"/>
          </p:cNvSpPr>
          <p:nvPr>
            <p:ph type="title"/>
          </p:nvPr>
        </p:nvSpPr>
        <p:spPr>
          <a:xfrm>
            <a:off x="838200" y="365126"/>
            <a:ext cx="10515600" cy="748058"/>
          </a:xfrm>
        </p:spPr>
        <p:txBody>
          <a:bodyPr/>
          <a:lstStyle/>
          <a:p>
            <a:r>
              <a:rPr lang="fr-FR" b="1" dirty="0"/>
              <a:t>ORGANISATION DE L’EQUIPE</a:t>
            </a:r>
          </a:p>
        </p:txBody>
      </p:sp>
      <p:sp>
        <p:nvSpPr>
          <p:cNvPr id="3" name="Espace réservé du contenu 2">
            <a:extLst>
              <a:ext uri="{FF2B5EF4-FFF2-40B4-BE49-F238E27FC236}">
                <a16:creationId xmlns:a16="http://schemas.microsoft.com/office/drawing/2014/main" id="{9C76B345-D8BF-2AF0-CA88-EA027D2745B2}"/>
              </a:ext>
            </a:extLst>
          </p:cNvPr>
          <p:cNvSpPr>
            <a:spLocks noGrp="1"/>
          </p:cNvSpPr>
          <p:nvPr>
            <p:ph idx="1"/>
          </p:nvPr>
        </p:nvSpPr>
        <p:spPr>
          <a:xfrm>
            <a:off x="838200" y="1113184"/>
            <a:ext cx="10515600" cy="368724"/>
          </a:xfrm>
        </p:spPr>
        <p:txBody>
          <a:bodyPr>
            <a:normAutofit fontScale="25000" lnSpcReduction="20000"/>
          </a:bodyPr>
          <a:lstStyle/>
          <a:p>
            <a:r>
              <a:rPr lang="fr-FR" sz="12800" b="1" dirty="0"/>
              <a:t>Affectation des taches </a:t>
            </a:r>
          </a:p>
          <a:p>
            <a:endParaRPr lang="fr-FR" dirty="0"/>
          </a:p>
          <a:p>
            <a:endParaRPr lang="fr-FR" dirty="0"/>
          </a:p>
          <a:p>
            <a:endParaRPr lang="fr-FR" dirty="0"/>
          </a:p>
          <a:p>
            <a:endParaRPr lang="fr-FR" dirty="0"/>
          </a:p>
          <a:p>
            <a:endParaRPr lang="fr-FR" dirty="0"/>
          </a:p>
          <a:p>
            <a:endParaRPr lang="fr-FR" dirty="0"/>
          </a:p>
          <a:p>
            <a:pPr marL="0" indent="0">
              <a:buNone/>
            </a:pPr>
            <a:endParaRPr lang="fr-FR" dirty="0"/>
          </a:p>
        </p:txBody>
      </p:sp>
      <p:graphicFrame>
        <p:nvGraphicFramePr>
          <p:cNvPr id="6" name="Tableau 6">
            <a:extLst>
              <a:ext uri="{FF2B5EF4-FFF2-40B4-BE49-F238E27FC236}">
                <a16:creationId xmlns:a16="http://schemas.microsoft.com/office/drawing/2014/main" id="{5F334AAF-FF92-E909-4EE4-3DF8B686AE64}"/>
              </a:ext>
            </a:extLst>
          </p:cNvPr>
          <p:cNvGraphicFramePr>
            <a:graphicFrameLocks noGrp="1"/>
          </p:cNvGraphicFramePr>
          <p:nvPr>
            <p:extLst>
              <p:ext uri="{D42A27DB-BD31-4B8C-83A1-F6EECF244321}">
                <p14:modId xmlns:p14="http://schemas.microsoft.com/office/powerpoint/2010/main" val="89120503"/>
              </p:ext>
            </p:extLst>
          </p:nvPr>
        </p:nvGraphicFramePr>
        <p:xfrm>
          <a:off x="637761" y="1786930"/>
          <a:ext cx="10916478" cy="5071070"/>
        </p:xfrm>
        <a:graphic>
          <a:graphicData uri="http://schemas.openxmlformats.org/drawingml/2006/table">
            <a:tbl>
              <a:tblPr firstRow="1" bandRow="1">
                <a:tableStyleId>{5C22544A-7EE6-4342-B048-85BDC9FD1C3A}</a:tableStyleId>
              </a:tblPr>
              <a:tblGrid>
                <a:gridCol w="5377453">
                  <a:extLst>
                    <a:ext uri="{9D8B030D-6E8A-4147-A177-3AD203B41FA5}">
                      <a16:colId xmlns:a16="http://schemas.microsoft.com/office/drawing/2014/main" val="1992106834"/>
                    </a:ext>
                  </a:extLst>
                </a:gridCol>
                <a:gridCol w="5539025">
                  <a:extLst>
                    <a:ext uri="{9D8B030D-6E8A-4147-A177-3AD203B41FA5}">
                      <a16:colId xmlns:a16="http://schemas.microsoft.com/office/drawing/2014/main" val="2969833810"/>
                    </a:ext>
                  </a:extLst>
                </a:gridCol>
              </a:tblGrid>
              <a:tr h="459200">
                <a:tc>
                  <a:txBody>
                    <a:bodyPr/>
                    <a:lstStyle/>
                    <a:p>
                      <a:r>
                        <a:rPr lang="fr-FR" b="1" dirty="0"/>
                        <a:t>Tâches</a:t>
                      </a:r>
                    </a:p>
                  </a:txBody>
                  <a:tcPr/>
                </a:tc>
                <a:tc>
                  <a:txBody>
                    <a:bodyPr/>
                    <a:lstStyle/>
                    <a:p>
                      <a:r>
                        <a:rPr lang="fr-FR" b="1" dirty="0"/>
                        <a:t>Affecter à</a:t>
                      </a:r>
                    </a:p>
                  </a:txBody>
                  <a:tcPr/>
                </a:tc>
                <a:extLst>
                  <a:ext uri="{0D108BD9-81ED-4DB2-BD59-A6C34878D82A}">
                    <a16:rowId xmlns:a16="http://schemas.microsoft.com/office/drawing/2014/main" val="3070628737"/>
                  </a:ext>
                </a:extLst>
              </a:tr>
              <a:tr h="502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SN" sz="1400" b="1" kern="1200" dirty="0">
                          <a:solidFill>
                            <a:schemeClr val="dk1"/>
                          </a:solidFill>
                          <a:effectLst/>
                          <a:latin typeface="+mn-lt"/>
                          <a:ea typeface="+mn-ea"/>
                          <a:cs typeface="+mn-cs"/>
                        </a:rPr>
                        <a:t>L’analyse du code de l’application pour en faire l’</a:t>
                      </a:r>
                      <a:r>
                        <a:rPr lang="fr-SN" sz="1400" b="1" kern="1200" dirty="0" err="1">
                          <a:solidFill>
                            <a:schemeClr val="dk1"/>
                          </a:solidFill>
                          <a:effectLst/>
                          <a:latin typeface="+mn-lt"/>
                          <a:ea typeface="+mn-ea"/>
                          <a:cs typeface="+mn-cs"/>
                        </a:rPr>
                        <a:t>ingénierie</a:t>
                      </a:r>
                      <a:r>
                        <a:rPr lang="fr-SN" sz="1400" b="1" kern="1200" dirty="0">
                          <a:solidFill>
                            <a:schemeClr val="dk1"/>
                          </a:solidFill>
                          <a:effectLst/>
                          <a:latin typeface="+mn-lt"/>
                          <a:ea typeface="+mn-ea"/>
                          <a:cs typeface="+mn-cs"/>
                        </a:rPr>
                        <a:t> inversée et proposer un diagramme de classe et un MCD adaptés de l’existant </a:t>
                      </a:r>
                      <a:endParaRPr lang="fr-SN" sz="1400" b="1" dirty="0">
                        <a:effectLst/>
                      </a:endParaRPr>
                    </a:p>
                  </a:txBody>
                  <a:tcPr/>
                </a:tc>
                <a:tc>
                  <a:txBody>
                    <a:bodyPr/>
                    <a:lstStyle/>
                    <a:p>
                      <a:r>
                        <a:rPr lang="fr-FR" b="1" dirty="0"/>
                        <a:t>Toute l’équipe</a:t>
                      </a:r>
                    </a:p>
                  </a:txBody>
                  <a:tcPr/>
                </a:tc>
                <a:extLst>
                  <a:ext uri="{0D108BD9-81ED-4DB2-BD59-A6C34878D82A}">
                    <a16:rowId xmlns:a16="http://schemas.microsoft.com/office/drawing/2014/main" val="3572334264"/>
                  </a:ext>
                </a:extLst>
              </a:tr>
              <a:tr h="704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SN" sz="1400" b="1" kern="1200" dirty="0">
                          <a:solidFill>
                            <a:schemeClr val="dk1"/>
                          </a:solidFill>
                          <a:effectLst/>
                          <a:latin typeface="+mn-lt"/>
                          <a:ea typeface="+mn-ea"/>
                          <a:cs typeface="+mn-cs"/>
                        </a:rPr>
                        <a:t>Représenter les fonctionnalités de l’application existantes à partir de diagramme de cas d’utilisation ainsi que d’activité</a:t>
                      </a:r>
                      <a:endParaRPr lang="fr-SN" sz="1400" b="1"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Toute l’équipe</a:t>
                      </a:r>
                    </a:p>
                    <a:p>
                      <a:endParaRPr lang="fr-FR" b="1" dirty="0"/>
                    </a:p>
                  </a:txBody>
                  <a:tcPr/>
                </a:tc>
                <a:extLst>
                  <a:ext uri="{0D108BD9-81ED-4DB2-BD59-A6C34878D82A}">
                    <a16:rowId xmlns:a16="http://schemas.microsoft.com/office/drawing/2014/main" val="2821224662"/>
                  </a:ext>
                </a:extLst>
              </a:tr>
              <a:tr h="704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SN" sz="1400" b="1" kern="1200" dirty="0">
                          <a:solidFill>
                            <a:schemeClr val="dk1"/>
                          </a:solidFill>
                          <a:effectLst/>
                          <a:latin typeface="+mn-lt"/>
                          <a:ea typeface="+mn-ea"/>
                          <a:cs typeface="+mn-cs"/>
                        </a:rPr>
                        <a:t>Proposer une nouvelle conception de l’application suite à une critique de l’existant sur le plan des données et des fonctionnalités</a:t>
                      </a:r>
                      <a:endParaRPr lang="fr-SN" sz="1400" b="1"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Toute l’équipe</a:t>
                      </a:r>
                    </a:p>
                    <a:p>
                      <a:endParaRPr lang="fr-FR" b="1" dirty="0"/>
                    </a:p>
                  </a:txBody>
                  <a:tcPr/>
                </a:tc>
                <a:extLst>
                  <a:ext uri="{0D108BD9-81ED-4DB2-BD59-A6C34878D82A}">
                    <a16:rowId xmlns:a16="http://schemas.microsoft.com/office/drawing/2014/main" val="3571230574"/>
                  </a:ext>
                </a:extLst>
              </a:tr>
              <a:tr h="502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SN" sz="1400" b="1" kern="1200" dirty="0">
                          <a:solidFill>
                            <a:schemeClr val="dk1"/>
                          </a:solidFill>
                          <a:effectLst/>
                          <a:latin typeface="+mn-lt"/>
                          <a:ea typeface="+mn-ea"/>
                          <a:cs typeface="+mn-cs"/>
                        </a:rPr>
                        <a:t>Une Base de données MYSQL repartie sur 3 nœuds en utilisant ProxySQ (https://proxysql.com/)</a:t>
                      </a:r>
                      <a:endParaRPr lang="fr-SN" sz="1400" b="1" dirty="0"/>
                    </a:p>
                  </a:txBody>
                  <a:tcPr/>
                </a:tc>
                <a:tc>
                  <a:txBody>
                    <a:bodyPr/>
                    <a:lstStyle/>
                    <a:p>
                      <a:r>
                        <a:rPr lang="fr-FR" b="1" dirty="0"/>
                        <a:t>Ndeye Fatou Sène Toure</a:t>
                      </a:r>
                    </a:p>
                  </a:txBody>
                  <a:tcPr/>
                </a:tc>
                <a:extLst>
                  <a:ext uri="{0D108BD9-81ED-4DB2-BD59-A6C34878D82A}">
                    <a16:rowId xmlns:a16="http://schemas.microsoft.com/office/drawing/2014/main" val="1204227926"/>
                  </a:ext>
                </a:extLst>
              </a:tr>
              <a:tr h="704170">
                <a:tc>
                  <a:txBody>
                    <a:bodyPr/>
                    <a:lstStyle/>
                    <a:p>
                      <a:r>
                        <a:rPr lang="fr-SN" sz="1400" b="1" kern="1200" dirty="0">
                          <a:solidFill>
                            <a:schemeClr val="dk1"/>
                          </a:solidFill>
                          <a:effectLst/>
                          <a:latin typeface="+mn-lt"/>
                          <a:ea typeface="+mn-ea"/>
                          <a:cs typeface="+mn-cs"/>
                        </a:rPr>
                        <a:t>Une API REST de gestion de l’hôtel permettant de réaliser les fonctionnalités conçues et les présenter de façon sécurisée aux applications grâce au langage Go ( https://go.dev/) et dans le format JSON</a:t>
                      </a:r>
                      <a:endParaRPr lang="fr-SN" sz="1400" b="1" dirty="0"/>
                    </a:p>
                  </a:txBody>
                  <a:tcPr/>
                </a:tc>
                <a:tc>
                  <a:txBody>
                    <a:bodyPr/>
                    <a:lstStyle/>
                    <a:p>
                      <a:r>
                        <a:rPr lang="fr-FR" b="1" dirty="0"/>
                        <a:t>Marie Emma Semevo</a:t>
                      </a:r>
                    </a:p>
                  </a:txBody>
                  <a:tcPr/>
                </a:tc>
                <a:extLst>
                  <a:ext uri="{0D108BD9-81ED-4DB2-BD59-A6C34878D82A}">
                    <a16:rowId xmlns:a16="http://schemas.microsoft.com/office/drawing/2014/main" val="2087931615"/>
                  </a:ext>
                </a:extLst>
              </a:tr>
              <a:tr h="502979">
                <a:tc>
                  <a:txBody>
                    <a:bodyPr/>
                    <a:lstStyle/>
                    <a:p>
                      <a:r>
                        <a:rPr lang="fr-SN" sz="1400" b="1" kern="1200" dirty="0">
                          <a:solidFill>
                            <a:schemeClr val="dk1"/>
                          </a:solidFill>
                          <a:effectLst/>
                          <a:latin typeface="+mn-lt"/>
                          <a:ea typeface="+mn-ea"/>
                          <a:cs typeface="+mn-cs"/>
                        </a:rPr>
                        <a:t>Une application Desktop utilisant le Langage Python combiné à la bibliothèque GTK, appelant les services de l’API</a:t>
                      </a:r>
                      <a:endParaRPr lang="fr-SN" sz="1400" b="1" dirty="0"/>
                    </a:p>
                  </a:txBody>
                  <a:tcPr/>
                </a:tc>
                <a:tc>
                  <a:txBody>
                    <a:bodyPr/>
                    <a:lstStyle/>
                    <a:p>
                      <a:r>
                        <a:rPr lang="fr-FR" b="1" dirty="0"/>
                        <a:t>Paul Ndour</a:t>
                      </a:r>
                    </a:p>
                  </a:txBody>
                  <a:tcPr/>
                </a:tc>
                <a:extLst>
                  <a:ext uri="{0D108BD9-81ED-4DB2-BD59-A6C34878D82A}">
                    <a16:rowId xmlns:a16="http://schemas.microsoft.com/office/drawing/2014/main" val="4146590279"/>
                  </a:ext>
                </a:extLst>
              </a:tr>
              <a:tr h="704170">
                <a:tc>
                  <a:txBody>
                    <a:bodyPr/>
                    <a:lstStyle/>
                    <a:p>
                      <a:r>
                        <a:rPr lang="fr-SN" sz="1400" b="1" kern="1200" dirty="0">
                          <a:solidFill>
                            <a:schemeClr val="dk1"/>
                          </a:solidFill>
                          <a:effectLst/>
                          <a:latin typeface="+mn-lt"/>
                          <a:ea typeface="+mn-ea"/>
                          <a:cs typeface="+mn-cs"/>
                        </a:rPr>
                        <a:t>Une application Mobile développé́ avec un Framework au choix offrant les mêmes fonctionnalités que l’application Desktop.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Aminatou Bintou Wahab Ndiaye</a:t>
                      </a:r>
                    </a:p>
                    <a:p>
                      <a:endParaRPr lang="fr-FR" b="1" dirty="0"/>
                    </a:p>
                  </a:txBody>
                  <a:tcPr/>
                </a:tc>
                <a:extLst>
                  <a:ext uri="{0D108BD9-81ED-4DB2-BD59-A6C34878D82A}">
                    <a16:rowId xmlns:a16="http://schemas.microsoft.com/office/drawing/2014/main" val="226894971"/>
                  </a:ext>
                </a:extLst>
              </a:tr>
            </a:tbl>
          </a:graphicData>
        </a:graphic>
      </p:graphicFrame>
    </p:spTree>
    <p:extLst>
      <p:ext uri="{BB962C8B-B14F-4D97-AF65-F5344CB8AC3E}">
        <p14:creationId xmlns:p14="http://schemas.microsoft.com/office/powerpoint/2010/main" val="159079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73F195-6855-6167-DD88-F465D8791728}"/>
              </a:ext>
            </a:extLst>
          </p:cNvPr>
          <p:cNvSpPr>
            <a:spLocks noGrp="1"/>
          </p:cNvSpPr>
          <p:nvPr>
            <p:ph type="ctrTitle"/>
          </p:nvPr>
        </p:nvSpPr>
        <p:spPr/>
        <p:txBody>
          <a:bodyPr/>
          <a:lstStyle/>
          <a:p>
            <a:r>
              <a:rPr lang="fr-FR" dirty="0"/>
              <a:t>Test API avec Postman</a:t>
            </a:r>
          </a:p>
        </p:txBody>
      </p:sp>
    </p:spTree>
    <p:extLst>
      <p:ext uri="{BB962C8B-B14F-4D97-AF65-F5344CB8AC3E}">
        <p14:creationId xmlns:p14="http://schemas.microsoft.com/office/powerpoint/2010/main" val="30261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9C13-A7AC-A597-4E70-C69BBE009CC7}"/>
              </a:ext>
            </a:extLst>
          </p:cNvPr>
          <p:cNvSpPr>
            <a:spLocks noGrp="1"/>
          </p:cNvSpPr>
          <p:nvPr>
            <p:ph type="title"/>
          </p:nvPr>
        </p:nvSpPr>
        <p:spPr/>
        <p:txBody>
          <a:bodyPr/>
          <a:lstStyle/>
          <a:p>
            <a:r>
              <a:rPr lang="fr-FR" dirty="0"/>
              <a:t>Test api avec Postman </a:t>
            </a:r>
          </a:p>
        </p:txBody>
      </p:sp>
      <p:pic>
        <p:nvPicPr>
          <p:cNvPr id="5" name="Espace réservé du contenu 4">
            <a:extLst>
              <a:ext uri="{FF2B5EF4-FFF2-40B4-BE49-F238E27FC236}">
                <a16:creationId xmlns:a16="http://schemas.microsoft.com/office/drawing/2014/main" id="{BF3C32A8-37B7-3B28-6CBA-1E3F64860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4688" y="3296279"/>
            <a:ext cx="3452132" cy="1238314"/>
          </a:xfrm>
        </p:spPr>
      </p:pic>
      <p:pic>
        <p:nvPicPr>
          <p:cNvPr id="7" name="Image 6">
            <a:extLst>
              <a:ext uri="{FF2B5EF4-FFF2-40B4-BE49-F238E27FC236}">
                <a16:creationId xmlns:a16="http://schemas.microsoft.com/office/drawing/2014/main" id="{705B0F70-9B8D-EE73-DD12-A55311D36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75" y="2969959"/>
            <a:ext cx="7125876" cy="4621461"/>
          </a:xfrm>
          <a:prstGeom prst="rect">
            <a:avLst/>
          </a:prstGeom>
        </p:spPr>
      </p:pic>
    </p:spTree>
    <p:extLst>
      <p:ext uri="{BB962C8B-B14F-4D97-AF65-F5344CB8AC3E}">
        <p14:creationId xmlns:p14="http://schemas.microsoft.com/office/powerpoint/2010/main" val="4124152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47861B-7503-7833-C56C-661F09766B49}"/>
              </a:ext>
            </a:extLst>
          </p:cNvPr>
          <p:cNvSpPr>
            <a:spLocks noGrp="1"/>
          </p:cNvSpPr>
          <p:nvPr>
            <p:ph type="title"/>
          </p:nvPr>
        </p:nvSpPr>
        <p:spPr/>
        <p:txBody>
          <a:bodyPr/>
          <a:lstStyle/>
          <a:p>
            <a:r>
              <a:rPr lang="fr-FR" dirty="0"/>
              <a:t>Test api avec Postman </a:t>
            </a:r>
          </a:p>
        </p:txBody>
      </p:sp>
      <p:sp>
        <p:nvSpPr>
          <p:cNvPr id="3" name="Espace réservé du contenu 2">
            <a:extLst>
              <a:ext uri="{FF2B5EF4-FFF2-40B4-BE49-F238E27FC236}">
                <a16:creationId xmlns:a16="http://schemas.microsoft.com/office/drawing/2014/main" id="{581CE5B7-F3CA-E5E9-C549-B6A81E96BB2F}"/>
              </a:ext>
            </a:extLst>
          </p:cNvPr>
          <p:cNvSpPr>
            <a:spLocks noGrp="1"/>
          </p:cNvSpPr>
          <p:nvPr>
            <p:ph idx="1"/>
          </p:nvPr>
        </p:nvSpPr>
        <p:spPr/>
        <p:txBody>
          <a:bodyPr/>
          <a:lstStyle/>
          <a:p>
            <a:r>
              <a:rPr lang="fr-FR" dirty="0"/>
              <a:t>Fonctionnalité créer client</a:t>
            </a:r>
          </a:p>
          <a:p>
            <a:pPr marL="0" indent="0">
              <a:buNone/>
            </a:pPr>
            <a:endParaRPr lang="fr-FR" dirty="0"/>
          </a:p>
        </p:txBody>
      </p:sp>
      <p:pic>
        <p:nvPicPr>
          <p:cNvPr id="4" name="Image 3">
            <a:extLst>
              <a:ext uri="{FF2B5EF4-FFF2-40B4-BE49-F238E27FC236}">
                <a16:creationId xmlns:a16="http://schemas.microsoft.com/office/drawing/2014/main" id="{73E52B71-75C9-EB71-7590-E161B56EC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34" y="2410027"/>
            <a:ext cx="7125876" cy="4082848"/>
          </a:xfrm>
          <a:prstGeom prst="rect">
            <a:avLst/>
          </a:prstGeom>
        </p:spPr>
      </p:pic>
      <p:pic>
        <p:nvPicPr>
          <p:cNvPr id="5" name="Espace réservé du contenu 4">
            <a:extLst>
              <a:ext uri="{FF2B5EF4-FFF2-40B4-BE49-F238E27FC236}">
                <a16:creationId xmlns:a16="http://schemas.microsoft.com/office/drawing/2014/main" id="{CC72549F-3C80-2565-A7FD-8DA310363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076" y="3137253"/>
            <a:ext cx="3452132" cy="1238314"/>
          </a:xfrm>
          <a:prstGeom prst="rect">
            <a:avLst/>
          </a:prstGeom>
        </p:spPr>
      </p:pic>
    </p:spTree>
    <p:extLst>
      <p:ext uri="{BB962C8B-B14F-4D97-AF65-F5344CB8AC3E}">
        <p14:creationId xmlns:p14="http://schemas.microsoft.com/office/powerpoint/2010/main" val="746785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B3DB1A-21DE-C556-FFC4-E45F4B68CE39}"/>
              </a:ext>
            </a:extLst>
          </p:cNvPr>
          <p:cNvSpPr>
            <a:spLocks noGrp="1"/>
          </p:cNvSpPr>
          <p:nvPr>
            <p:ph type="title"/>
          </p:nvPr>
        </p:nvSpPr>
        <p:spPr/>
        <p:txBody>
          <a:bodyPr/>
          <a:lstStyle/>
          <a:p>
            <a:r>
              <a:rPr lang="fr-FR" dirty="0"/>
              <a:t>Test api avec Postman </a:t>
            </a:r>
          </a:p>
        </p:txBody>
      </p:sp>
      <p:sp>
        <p:nvSpPr>
          <p:cNvPr id="3" name="Espace réservé du contenu 2">
            <a:extLst>
              <a:ext uri="{FF2B5EF4-FFF2-40B4-BE49-F238E27FC236}">
                <a16:creationId xmlns:a16="http://schemas.microsoft.com/office/drawing/2014/main" id="{1E7DBB5D-6D83-2977-036A-4CAFEAD47C8E}"/>
              </a:ext>
            </a:extLst>
          </p:cNvPr>
          <p:cNvSpPr>
            <a:spLocks noGrp="1"/>
          </p:cNvSpPr>
          <p:nvPr>
            <p:ph idx="1"/>
          </p:nvPr>
        </p:nvSpPr>
        <p:spPr/>
        <p:txBody>
          <a:bodyPr/>
          <a:lstStyle/>
          <a:p>
            <a:r>
              <a:rPr lang="fr-FR" dirty="0"/>
              <a:t>Fonctionnalité supprimer client</a:t>
            </a:r>
          </a:p>
        </p:txBody>
      </p:sp>
      <p:pic>
        <p:nvPicPr>
          <p:cNvPr id="5" name="Image 4">
            <a:extLst>
              <a:ext uri="{FF2B5EF4-FFF2-40B4-BE49-F238E27FC236}">
                <a16:creationId xmlns:a16="http://schemas.microsoft.com/office/drawing/2014/main" id="{88DCAFDE-EB79-7ECF-4AD9-5712311CA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24" y="2345635"/>
            <a:ext cx="7227736" cy="4218968"/>
          </a:xfrm>
          <a:prstGeom prst="rect">
            <a:avLst/>
          </a:prstGeom>
        </p:spPr>
      </p:pic>
      <p:pic>
        <p:nvPicPr>
          <p:cNvPr id="7" name="Image 6">
            <a:extLst>
              <a:ext uri="{FF2B5EF4-FFF2-40B4-BE49-F238E27FC236}">
                <a16:creationId xmlns:a16="http://schemas.microsoft.com/office/drawing/2014/main" id="{F6A61EF2-D61E-0E64-6236-128E2BE6BDDF}"/>
              </a:ext>
            </a:extLst>
          </p:cNvPr>
          <p:cNvPicPr>
            <a:picLocks noChangeAspect="1"/>
          </p:cNvPicPr>
          <p:nvPr/>
        </p:nvPicPr>
        <p:blipFill>
          <a:blip r:embed="rId3"/>
          <a:stretch>
            <a:fillRect/>
          </a:stretch>
        </p:blipFill>
        <p:spPr>
          <a:xfrm>
            <a:off x="7350649" y="3552493"/>
            <a:ext cx="4528599" cy="1200150"/>
          </a:xfrm>
          <a:prstGeom prst="rect">
            <a:avLst/>
          </a:prstGeom>
        </p:spPr>
      </p:pic>
    </p:spTree>
    <p:extLst>
      <p:ext uri="{BB962C8B-B14F-4D97-AF65-F5344CB8AC3E}">
        <p14:creationId xmlns:p14="http://schemas.microsoft.com/office/powerpoint/2010/main" val="1682947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3BE27-B950-3F7A-8A3C-66521F790174}"/>
              </a:ext>
            </a:extLst>
          </p:cNvPr>
          <p:cNvSpPr>
            <a:spLocks noGrp="1"/>
          </p:cNvSpPr>
          <p:nvPr>
            <p:ph type="title"/>
          </p:nvPr>
        </p:nvSpPr>
        <p:spPr/>
        <p:txBody>
          <a:bodyPr/>
          <a:lstStyle/>
          <a:p>
            <a:r>
              <a:rPr lang="fr-FR" dirty="0"/>
              <a:t>Test api avec Postman </a:t>
            </a:r>
          </a:p>
        </p:txBody>
      </p:sp>
      <p:sp>
        <p:nvSpPr>
          <p:cNvPr id="3" name="Espace réservé du contenu 2">
            <a:extLst>
              <a:ext uri="{FF2B5EF4-FFF2-40B4-BE49-F238E27FC236}">
                <a16:creationId xmlns:a16="http://schemas.microsoft.com/office/drawing/2014/main" id="{8B74EADC-A23F-A83A-27FD-8182BB99C00C}"/>
              </a:ext>
            </a:extLst>
          </p:cNvPr>
          <p:cNvSpPr>
            <a:spLocks noGrp="1"/>
          </p:cNvSpPr>
          <p:nvPr>
            <p:ph idx="1"/>
          </p:nvPr>
        </p:nvSpPr>
        <p:spPr/>
        <p:txBody>
          <a:bodyPr/>
          <a:lstStyle/>
          <a:p>
            <a:r>
              <a:rPr lang="fr-FR" dirty="0"/>
              <a:t>Fonctionnalité modifier client</a:t>
            </a:r>
          </a:p>
          <a:p>
            <a:pPr marL="0" indent="0">
              <a:buNone/>
            </a:pPr>
            <a:r>
              <a:rPr lang="fr-FR" sz="2000" dirty="0"/>
              <a:t>Là on a modifier le client qui a l’id 12 a savoir emma en fatou toure</a:t>
            </a:r>
          </a:p>
          <a:p>
            <a:endParaRPr lang="fr-FR" dirty="0"/>
          </a:p>
        </p:txBody>
      </p:sp>
      <p:pic>
        <p:nvPicPr>
          <p:cNvPr id="5" name="Image 4">
            <a:extLst>
              <a:ext uri="{FF2B5EF4-FFF2-40B4-BE49-F238E27FC236}">
                <a16:creationId xmlns:a16="http://schemas.microsoft.com/office/drawing/2014/main" id="{5787A4E4-6B94-D158-1F1F-32F4FA0F2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735" y="2708157"/>
            <a:ext cx="7512657" cy="3986842"/>
          </a:xfrm>
          <a:prstGeom prst="rect">
            <a:avLst/>
          </a:prstGeom>
        </p:spPr>
      </p:pic>
    </p:spTree>
    <p:extLst>
      <p:ext uri="{BB962C8B-B14F-4D97-AF65-F5344CB8AC3E}">
        <p14:creationId xmlns:p14="http://schemas.microsoft.com/office/powerpoint/2010/main" val="1804935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EC02B-D0D7-013F-5D05-8F41C7A88A74}"/>
              </a:ext>
            </a:extLst>
          </p:cNvPr>
          <p:cNvSpPr>
            <a:spLocks noGrp="1"/>
          </p:cNvSpPr>
          <p:nvPr>
            <p:ph type="title"/>
          </p:nvPr>
        </p:nvSpPr>
        <p:spPr/>
        <p:txBody>
          <a:bodyPr/>
          <a:lstStyle/>
          <a:p>
            <a:r>
              <a:rPr lang="fr-FR" dirty="0"/>
              <a:t>Test api avec Postman </a:t>
            </a:r>
          </a:p>
        </p:txBody>
      </p:sp>
      <p:sp>
        <p:nvSpPr>
          <p:cNvPr id="3" name="Espace réservé du contenu 2">
            <a:extLst>
              <a:ext uri="{FF2B5EF4-FFF2-40B4-BE49-F238E27FC236}">
                <a16:creationId xmlns:a16="http://schemas.microsoft.com/office/drawing/2014/main" id="{A7A3B0B8-2AC5-FFDD-EA05-4F9C2A884EFC}"/>
              </a:ext>
            </a:extLst>
          </p:cNvPr>
          <p:cNvSpPr>
            <a:spLocks noGrp="1"/>
          </p:cNvSpPr>
          <p:nvPr>
            <p:ph idx="1"/>
          </p:nvPr>
        </p:nvSpPr>
        <p:spPr/>
        <p:txBody>
          <a:bodyPr/>
          <a:lstStyle/>
          <a:p>
            <a:r>
              <a:rPr lang="fr-FR" dirty="0"/>
              <a:t>On a fait la même chose pour les fonctionnalités de réservation qui est aussi un CRUD </a:t>
            </a:r>
          </a:p>
        </p:txBody>
      </p:sp>
    </p:spTree>
    <p:extLst>
      <p:ext uri="{BB962C8B-B14F-4D97-AF65-F5344CB8AC3E}">
        <p14:creationId xmlns:p14="http://schemas.microsoft.com/office/powerpoint/2010/main" val="4062855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320">
            <a:hlinkClick r:id="" action="ppaction://media"/>
            <a:extLst>
              <a:ext uri="{FF2B5EF4-FFF2-40B4-BE49-F238E27FC236}">
                <a16:creationId xmlns:a16="http://schemas.microsoft.com/office/drawing/2014/main" id="{2D6FED4F-BDED-0419-4375-CE4A53D000F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9839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E72776F-7E15-CC10-77E0-2C9F870ECD8A}"/>
              </a:ext>
            </a:extLst>
          </p:cNvPr>
          <p:cNvPicPr>
            <a:picLocks noChangeAspect="1"/>
          </p:cNvPicPr>
          <p:nvPr/>
        </p:nvPicPr>
        <p:blipFill>
          <a:blip r:embed="rId2"/>
          <a:stretch>
            <a:fillRect/>
          </a:stretch>
        </p:blipFill>
        <p:spPr>
          <a:xfrm>
            <a:off x="0" y="-20017"/>
            <a:ext cx="12192000" cy="6878017"/>
          </a:xfrm>
          <a:prstGeom prst="rect">
            <a:avLst/>
          </a:prstGeom>
        </p:spPr>
      </p:pic>
    </p:spTree>
    <p:extLst>
      <p:ext uri="{BB962C8B-B14F-4D97-AF65-F5344CB8AC3E}">
        <p14:creationId xmlns:p14="http://schemas.microsoft.com/office/powerpoint/2010/main" val="3550736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2B5A0E8-1027-0FE0-DCAD-FD120EF877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9009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5DC528F-D2F3-859E-57A9-3DB0474366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480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7C2F07-1C2A-82CF-3AA6-128F9C398E68}"/>
              </a:ext>
            </a:extLst>
          </p:cNvPr>
          <p:cNvSpPr>
            <a:spLocks noGrp="1"/>
          </p:cNvSpPr>
          <p:nvPr>
            <p:ph type="title"/>
          </p:nvPr>
        </p:nvSpPr>
        <p:spPr>
          <a:xfrm>
            <a:off x="838200" y="365125"/>
            <a:ext cx="10515600" cy="942975"/>
          </a:xfrm>
        </p:spPr>
        <p:txBody>
          <a:bodyPr/>
          <a:lstStyle/>
          <a:p>
            <a:r>
              <a:rPr lang="fr-FR" b="1" dirty="0"/>
              <a:t>ORGANISATION DE L’EQUIPE</a:t>
            </a:r>
          </a:p>
        </p:txBody>
      </p:sp>
      <p:sp>
        <p:nvSpPr>
          <p:cNvPr id="3" name="Espace réservé du contenu 2">
            <a:extLst>
              <a:ext uri="{FF2B5EF4-FFF2-40B4-BE49-F238E27FC236}">
                <a16:creationId xmlns:a16="http://schemas.microsoft.com/office/drawing/2014/main" id="{9C202BDF-20B2-917C-EB8E-37FDFC98957B}"/>
              </a:ext>
            </a:extLst>
          </p:cNvPr>
          <p:cNvSpPr>
            <a:spLocks noGrp="1"/>
          </p:cNvSpPr>
          <p:nvPr>
            <p:ph idx="1"/>
          </p:nvPr>
        </p:nvSpPr>
        <p:spPr>
          <a:xfrm>
            <a:off x="838200" y="1308100"/>
            <a:ext cx="10515600" cy="4868863"/>
          </a:xfrm>
        </p:spPr>
        <p:txBody>
          <a:bodyPr/>
          <a:lstStyle/>
          <a:p>
            <a:r>
              <a:rPr lang="fr-FR" b="1" dirty="0"/>
              <a:t>Diagramme de Gantt</a:t>
            </a:r>
          </a:p>
          <a:p>
            <a:endParaRPr lang="fr-FR" dirty="0"/>
          </a:p>
          <a:p>
            <a:endParaRPr lang="fr-FR" dirty="0"/>
          </a:p>
        </p:txBody>
      </p:sp>
      <p:pic>
        <p:nvPicPr>
          <p:cNvPr id="4" name="Image 3">
            <a:extLst>
              <a:ext uri="{FF2B5EF4-FFF2-40B4-BE49-F238E27FC236}">
                <a16:creationId xmlns:a16="http://schemas.microsoft.com/office/drawing/2014/main" id="{BE2D4563-96AB-4F56-1A9F-2BC5B5F71EAB}"/>
              </a:ext>
            </a:extLst>
          </p:cNvPr>
          <p:cNvPicPr>
            <a:picLocks noChangeAspect="1"/>
          </p:cNvPicPr>
          <p:nvPr/>
        </p:nvPicPr>
        <p:blipFill>
          <a:blip r:embed="rId2"/>
          <a:stretch>
            <a:fillRect/>
          </a:stretch>
        </p:blipFill>
        <p:spPr>
          <a:xfrm>
            <a:off x="106016" y="1823986"/>
            <a:ext cx="11938049" cy="4868863"/>
          </a:xfrm>
          <a:prstGeom prst="rect">
            <a:avLst/>
          </a:prstGeom>
        </p:spPr>
      </p:pic>
    </p:spTree>
    <p:extLst>
      <p:ext uri="{BB962C8B-B14F-4D97-AF65-F5344CB8AC3E}">
        <p14:creationId xmlns:p14="http://schemas.microsoft.com/office/powerpoint/2010/main" val="3785687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91E1CED-8F05-4453-88C3-8B4874AF4D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1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824CE29-9188-1CBB-BF0F-125507E0C6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0671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F5A3133-4D8A-E4E0-4F76-72973ED548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487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BF2141D-345F-0012-FF4A-02973B8FC4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4036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E873AE-CE21-74E0-49B8-2C4DFD2AF1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6341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D1E2ACD-730F-1F4E-D3C6-F5AD0E38A7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7613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5651E73-528E-EFAB-D764-1A6E10BC24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5590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12ECFBE-4C37-D3DC-05A7-55EB4C31F6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657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301CCBA-91C4-81B5-6662-E4542CDD57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421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3B53D59-09BD-1B25-E5BD-932F606B22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894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FAE98-ED2E-4B92-4F00-5211A15F6000}"/>
              </a:ext>
            </a:extLst>
          </p:cNvPr>
          <p:cNvSpPr>
            <a:spLocks noGrp="1"/>
          </p:cNvSpPr>
          <p:nvPr>
            <p:ph type="ctrTitle"/>
          </p:nvPr>
        </p:nvSpPr>
        <p:spPr/>
        <p:txBody>
          <a:bodyPr>
            <a:normAutofit fontScale="90000"/>
          </a:bodyPr>
          <a:lstStyle/>
          <a:p>
            <a:br>
              <a:rPr lang="fr-FR" dirty="0"/>
            </a:br>
            <a:r>
              <a:rPr lang="fr-FR" dirty="0"/>
              <a:t>Configuration de la base de données en utilisant </a:t>
            </a:r>
            <a:r>
              <a:rPr lang="fr-FR" dirty="0" err="1"/>
              <a:t>Proxysql</a:t>
            </a:r>
            <a:endParaRPr lang="fr-FR" dirty="0"/>
          </a:p>
        </p:txBody>
      </p:sp>
      <p:sp>
        <p:nvSpPr>
          <p:cNvPr id="3" name="Sous-titre 2">
            <a:extLst>
              <a:ext uri="{FF2B5EF4-FFF2-40B4-BE49-F238E27FC236}">
                <a16:creationId xmlns:a16="http://schemas.microsoft.com/office/drawing/2014/main" id="{82CB6CF9-F3C1-08A4-89CD-87C7307E95E1}"/>
              </a:ext>
            </a:extLst>
          </p:cNvPr>
          <p:cNvSpPr>
            <a:spLocks noGrp="1"/>
          </p:cNvSpPr>
          <p:nvPr>
            <p:ph type="subTitle" idx="1"/>
          </p:nvPr>
        </p:nvSpPr>
        <p:spPr>
          <a:xfrm>
            <a:off x="1524000" y="3813716"/>
            <a:ext cx="9144000" cy="1444083"/>
          </a:xfrm>
        </p:spPr>
        <p:txBody>
          <a:bodyPr/>
          <a:lstStyle/>
          <a:p>
            <a:r>
              <a:rPr lang="fr-FR" dirty="0"/>
              <a:t>Ndèye Fatou Sène TOURE LGSIA</a:t>
            </a:r>
          </a:p>
        </p:txBody>
      </p:sp>
    </p:spTree>
    <p:extLst>
      <p:ext uri="{BB962C8B-B14F-4D97-AF65-F5344CB8AC3E}">
        <p14:creationId xmlns:p14="http://schemas.microsoft.com/office/powerpoint/2010/main" val="360558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B80E2D7-A300-DDBA-6A7D-B1E80932EE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5894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E1281B1-52E9-A343-BF87-A9F9E29C29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7588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51F7564-0EFA-BEED-0955-F3D4C23A52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16419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E863561-AB23-2FF2-8B0B-7915A166EF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4442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36A65F3-BDCA-D12A-61CC-8E0C3ED7F0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3974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9B506C8-2A39-F544-A44B-E4C0190EA2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5833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185FC43-7152-7DD7-A291-E01D8786C2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148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9ABEA19-12B8-A68C-D8FC-056831595A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5091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FC3ADF5-AA76-FFE1-A6F5-E56BFF6BC0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2801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44B567-D20C-3841-CCBB-0636C8E8B6A7}"/>
              </a:ext>
            </a:extLst>
          </p:cNvPr>
          <p:cNvSpPr>
            <a:spLocks noGrp="1"/>
          </p:cNvSpPr>
          <p:nvPr>
            <p:ph type="title"/>
          </p:nvPr>
        </p:nvSpPr>
        <p:spPr>
          <a:xfrm>
            <a:off x="838200" y="380365"/>
            <a:ext cx="10515600" cy="3978275"/>
          </a:xfrm>
        </p:spPr>
        <p:txBody>
          <a:bodyPr>
            <a:normAutofit fontScale="90000"/>
          </a:bodyPr>
          <a:lstStyle/>
          <a:p>
            <a:r>
              <a:rPr lang="fr-FR" dirty="0"/>
              <a:t>			</a:t>
            </a:r>
            <a:r>
              <a:rPr lang="fr-FR" u="sng" dirty="0"/>
              <a:t>Aminatou </a:t>
            </a:r>
            <a:r>
              <a:rPr lang="fr-FR" u="sng" dirty="0" err="1"/>
              <a:t>Binetou</a:t>
            </a:r>
            <a:r>
              <a:rPr lang="fr-FR" u="sng" dirty="0"/>
              <a:t> Wahab NDIAYE</a:t>
            </a:r>
            <a:br>
              <a:rPr lang="fr-FR" dirty="0"/>
            </a:br>
            <a:br>
              <a:rPr lang="fr-FR" dirty="0"/>
            </a:br>
            <a:br>
              <a:rPr lang="fr-FR" dirty="0"/>
            </a:br>
            <a:br>
              <a:rPr lang="fr-FR" dirty="0"/>
            </a:br>
            <a:r>
              <a:rPr lang="fr-FR" b="1" u="sng" dirty="0"/>
              <a:t>Une application Mobile développée avec un </a:t>
            </a:r>
            <a:r>
              <a:rPr lang="fr-FR" b="1" u="sng" dirty="0" err="1"/>
              <a:t>framework</a:t>
            </a:r>
            <a:r>
              <a:rPr lang="fr-FR" b="1" u="sng" dirty="0"/>
              <a:t> au choix offrant les mêmes fonctionnalités que l’application Desktop.</a:t>
            </a:r>
          </a:p>
        </p:txBody>
      </p:sp>
    </p:spTree>
    <p:extLst>
      <p:ext uri="{BB962C8B-B14F-4D97-AF65-F5344CB8AC3E}">
        <p14:creationId xmlns:p14="http://schemas.microsoft.com/office/powerpoint/2010/main" val="7735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B6490B-966E-1564-8409-9E67B437042F}"/>
              </a:ext>
            </a:extLst>
          </p:cNvPr>
          <p:cNvSpPr>
            <a:spLocks noGrp="1"/>
          </p:cNvSpPr>
          <p:nvPr>
            <p:ph type="title"/>
          </p:nvPr>
        </p:nvSpPr>
        <p:spPr/>
        <p:txBody>
          <a:bodyPr/>
          <a:lstStyle/>
          <a:p>
            <a:r>
              <a:rPr lang="fr-FR" b="1" dirty="0"/>
              <a:t>Environnement-Matériel</a:t>
            </a:r>
          </a:p>
        </p:txBody>
      </p:sp>
      <p:sp>
        <p:nvSpPr>
          <p:cNvPr id="3" name="Espace réservé du contenu 2">
            <a:extLst>
              <a:ext uri="{FF2B5EF4-FFF2-40B4-BE49-F238E27FC236}">
                <a16:creationId xmlns:a16="http://schemas.microsoft.com/office/drawing/2014/main" id="{8B90A986-96B8-FA4D-D5A9-795B2EA8E3C8}"/>
              </a:ext>
            </a:extLst>
          </p:cNvPr>
          <p:cNvSpPr>
            <a:spLocks noGrp="1"/>
          </p:cNvSpPr>
          <p:nvPr>
            <p:ph idx="1"/>
          </p:nvPr>
        </p:nvSpPr>
        <p:spPr>
          <a:xfrm>
            <a:off x="838200" y="1825625"/>
            <a:ext cx="10515600" cy="1687009"/>
          </a:xfrm>
        </p:spPr>
        <p:txBody>
          <a:bodyPr/>
          <a:lstStyle/>
          <a:p>
            <a:r>
              <a:rPr lang="fr-FR" sz="2400" dirty="0"/>
              <a:t>Les configurations ont été faites sous une machine Linux Ubuntu 18</a:t>
            </a:r>
          </a:p>
          <a:p>
            <a:r>
              <a:rPr lang="fr-FR" sz="2400" dirty="0"/>
              <a:t>Mémoire vive 4086Mo</a:t>
            </a:r>
          </a:p>
          <a:p>
            <a:r>
              <a:rPr lang="fr-FR" sz="2400" dirty="0"/>
              <a:t>Disque dur 14Go</a:t>
            </a:r>
          </a:p>
          <a:p>
            <a:endParaRPr lang="fr-FR" dirty="0"/>
          </a:p>
        </p:txBody>
      </p:sp>
      <p:sp>
        <p:nvSpPr>
          <p:cNvPr id="5" name="ZoneTexte 4">
            <a:extLst>
              <a:ext uri="{FF2B5EF4-FFF2-40B4-BE49-F238E27FC236}">
                <a16:creationId xmlns:a16="http://schemas.microsoft.com/office/drawing/2014/main" id="{25447399-195E-D67F-CD7E-9EF430AE388B}"/>
              </a:ext>
            </a:extLst>
          </p:cNvPr>
          <p:cNvSpPr txBox="1"/>
          <p:nvPr/>
        </p:nvSpPr>
        <p:spPr>
          <a:xfrm>
            <a:off x="838200" y="4550807"/>
            <a:ext cx="9854890" cy="830997"/>
          </a:xfrm>
          <a:prstGeom prst="rect">
            <a:avLst/>
          </a:prstGeom>
          <a:noFill/>
        </p:spPr>
        <p:txBody>
          <a:bodyPr wrap="square">
            <a:spAutoFit/>
          </a:bodyPr>
          <a:lstStyle/>
          <a:p>
            <a:r>
              <a:rPr lang="fr-FR" sz="2400" dirty="0"/>
              <a:t>   Configurer une base de données pour notre application, celle-ci sera répartie en trois nœuds dont un  master et deux slaves en utilisant </a:t>
            </a:r>
            <a:r>
              <a:rPr lang="fr-FR" sz="2400" dirty="0" err="1"/>
              <a:t>Proxysql</a:t>
            </a:r>
            <a:endParaRPr lang="fr-FR" sz="2400" dirty="0"/>
          </a:p>
        </p:txBody>
      </p:sp>
      <p:sp>
        <p:nvSpPr>
          <p:cNvPr id="7" name="ZoneTexte 6">
            <a:extLst>
              <a:ext uri="{FF2B5EF4-FFF2-40B4-BE49-F238E27FC236}">
                <a16:creationId xmlns:a16="http://schemas.microsoft.com/office/drawing/2014/main" id="{C8B28B02-D45D-6311-9F35-30C5235F614D}"/>
              </a:ext>
            </a:extLst>
          </p:cNvPr>
          <p:cNvSpPr txBox="1"/>
          <p:nvPr/>
        </p:nvSpPr>
        <p:spPr>
          <a:xfrm>
            <a:off x="1059365" y="3647000"/>
            <a:ext cx="6487221" cy="769441"/>
          </a:xfrm>
          <a:prstGeom prst="rect">
            <a:avLst/>
          </a:prstGeom>
          <a:noFill/>
        </p:spPr>
        <p:txBody>
          <a:bodyPr wrap="square">
            <a:spAutoFit/>
          </a:bodyPr>
          <a:lstStyle/>
          <a:p>
            <a:r>
              <a:rPr lang="fr-FR" sz="4400" dirty="0"/>
              <a:t>Objectifs</a:t>
            </a:r>
          </a:p>
        </p:txBody>
      </p:sp>
    </p:spTree>
    <p:extLst>
      <p:ext uri="{BB962C8B-B14F-4D97-AF65-F5344CB8AC3E}">
        <p14:creationId xmlns:p14="http://schemas.microsoft.com/office/powerpoint/2010/main" val="336973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B99BEE-9852-FC51-FA90-5E709E3DC287}"/>
              </a:ext>
            </a:extLst>
          </p:cNvPr>
          <p:cNvSpPr>
            <a:spLocks noGrp="1"/>
          </p:cNvSpPr>
          <p:nvPr>
            <p:ph type="title"/>
          </p:nvPr>
        </p:nvSpPr>
        <p:spPr/>
        <p:txBody>
          <a:bodyPr>
            <a:normAutofit fontScale="90000"/>
          </a:bodyPr>
          <a:lstStyle/>
          <a:p>
            <a:r>
              <a:rPr lang="fr-FR" sz="4400" b="0" i="0" dirty="0">
                <a:solidFill>
                  <a:srgbClr val="271A38"/>
                </a:solidFill>
                <a:effectLst/>
                <a:latin typeface="Inter"/>
              </a:rPr>
              <a:t>Il existe une multitude de solutions pour développer une application mobile. On a utiliser l’une d’entre elle: </a:t>
            </a:r>
            <a:r>
              <a:rPr lang="fr-FR" sz="4400" b="1" i="0" dirty="0" err="1">
                <a:solidFill>
                  <a:srgbClr val="271A38"/>
                </a:solidFill>
                <a:effectLst/>
                <a:latin typeface="Inter"/>
              </a:rPr>
              <a:t>react</a:t>
            </a:r>
            <a:r>
              <a:rPr lang="fr-FR" sz="4400" b="1" i="0" dirty="0">
                <a:solidFill>
                  <a:srgbClr val="271A38"/>
                </a:solidFill>
                <a:effectLst/>
                <a:latin typeface="Inter"/>
              </a:rPr>
              <a:t>-native</a:t>
            </a:r>
            <a:endParaRPr lang="fr-FR" dirty="0"/>
          </a:p>
        </p:txBody>
      </p:sp>
      <p:pic>
        <p:nvPicPr>
          <p:cNvPr id="4" name="Espace réservé du contenu 4">
            <a:extLst>
              <a:ext uri="{FF2B5EF4-FFF2-40B4-BE49-F238E27FC236}">
                <a16:creationId xmlns:a16="http://schemas.microsoft.com/office/drawing/2014/main" id="{D6272E13-BF23-E969-9811-CEA383C76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146087"/>
            <a:ext cx="10515600" cy="1710414"/>
          </a:xfrm>
        </p:spPr>
      </p:pic>
    </p:spTree>
    <p:extLst>
      <p:ext uri="{BB962C8B-B14F-4D97-AF65-F5344CB8AC3E}">
        <p14:creationId xmlns:p14="http://schemas.microsoft.com/office/powerpoint/2010/main" val="2127756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F75A4F-2D3B-C01A-26D1-E6DCB643732D}"/>
              </a:ext>
            </a:extLst>
          </p:cNvPr>
          <p:cNvSpPr>
            <a:spLocks noGrp="1"/>
          </p:cNvSpPr>
          <p:nvPr>
            <p:ph type="title"/>
          </p:nvPr>
        </p:nvSpPr>
        <p:spPr/>
        <p:txBody>
          <a:bodyPr/>
          <a:lstStyle/>
          <a:p>
            <a:r>
              <a:rPr lang="fr-FR" b="1" u="sng" dirty="0"/>
              <a:t>Pourquoi avons-nous choisi </a:t>
            </a:r>
            <a:r>
              <a:rPr lang="fr-FR" b="1" u="sng" dirty="0" err="1"/>
              <a:t>react</a:t>
            </a:r>
            <a:r>
              <a:rPr lang="fr-FR" b="1" u="sng" dirty="0"/>
              <a:t>-native</a:t>
            </a:r>
            <a:r>
              <a:rPr lang="fr-FR" dirty="0"/>
              <a:t>?</a:t>
            </a:r>
          </a:p>
        </p:txBody>
      </p:sp>
      <p:sp>
        <p:nvSpPr>
          <p:cNvPr id="3" name="Espace réservé du contenu 2">
            <a:extLst>
              <a:ext uri="{FF2B5EF4-FFF2-40B4-BE49-F238E27FC236}">
                <a16:creationId xmlns:a16="http://schemas.microsoft.com/office/drawing/2014/main" id="{349885B9-ABE7-19E1-5A51-E729F703ED13}"/>
              </a:ext>
            </a:extLst>
          </p:cNvPr>
          <p:cNvSpPr>
            <a:spLocks noGrp="1"/>
          </p:cNvSpPr>
          <p:nvPr>
            <p:ph idx="1"/>
          </p:nvPr>
        </p:nvSpPr>
        <p:spPr/>
        <p:txBody>
          <a:bodyPr/>
          <a:lstStyle/>
          <a:p>
            <a:r>
              <a:rPr lang="fr-FR" b="0" i="0" dirty="0" err="1">
                <a:solidFill>
                  <a:srgbClr val="1C1E21"/>
                </a:solidFill>
                <a:effectLst/>
                <a:latin typeface="Optimistic Display"/>
              </a:rPr>
              <a:t>React</a:t>
            </a:r>
            <a:r>
              <a:rPr lang="fr-FR" b="0" i="0" dirty="0">
                <a:solidFill>
                  <a:srgbClr val="1C1E21"/>
                </a:solidFill>
                <a:effectLst/>
                <a:latin typeface="Optimistic Display"/>
              </a:rPr>
              <a:t> Native combine les meilleures parties du développement natif avec </a:t>
            </a:r>
            <a:r>
              <a:rPr lang="fr-FR" b="0" i="0" dirty="0" err="1">
                <a:solidFill>
                  <a:srgbClr val="1C1E21"/>
                </a:solidFill>
                <a:effectLst/>
                <a:latin typeface="Optimistic Display"/>
              </a:rPr>
              <a:t>React</a:t>
            </a:r>
            <a:r>
              <a:rPr lang="fr-FR" b="0" i="0" dirty="0">
                <a:solidFill>
                  <a:srgbClr val="1C1E21"/>
                </a:solidFill>
                <a:effectLst/>
                <a:latin typeface="Optimistic Display"/>
              </a:rPr>
              <a:t>, une bibliothèque JavaScript de premier ordre pour la création d'interfaces utilisateur.</a:t>
            </a:r>
          </a:p>
          <a:p>
            <a:r>
              <a:rPr lang="fr-FR" b="1" i="0" dirty="0">
                <a:solidFill>
                  <a:srgbClr val="1C1E21"/>
                </a:solidFill>
                <a:effectLst/>
                <a:latin typeface="Optimistic Display"/>
              </a:rPr>
              <a:t>Utilisez un peu ou beaucoup</a:t>
            </a:r>
            <a:r>
              <a:rPr lang="fr-FR" b="0" i="0" dirty="0">
                <a:solidFill>
                  <a:srgbClr val="1C1E21"/>
                </a:solidFill>
                <a:effectLst/>
                <a:latin typeface="Optimistic Display"/>
              </a:rPr>
              <a:t> . Vous pouvez utiliser </a:t>
            </a:r>
            <a:r>
              <a:rPr lang="fr-FR" b="0" i="0" dirty="0" err="1">
                <a:solidFill>
                  <a:srgbClr val="1C1E21"/>
                </a:solidFill>
                <a:effectLst/>
                <a:latin typeface="Optimistic Display"/>
              </a:rPr>
              <a:t>React</a:t>
            </a:r>
            <a:r>
              <a:rPr lang="fr-FR" b="0" i="0" dirty="0">
                <a:solidFill>
                  <a:srgbClr val="1C1E21"/>
                </a:solidFill>
                <a:effectLst/>
                <a:latin typeface="Optimistic Display"/>
              </a:rPr>
              <a:t> Native aujourd'hui dans vos projets Android et iOS existants ou vous pouvez créer une toute nouvelle application à partir de zéro.</a:t>
            </a:r>
          </a:p>
          <a:p>
            <a:r>
              <a:rPr lang="fr-FR" b="0" i="0" dirty="0" err="1">
                <a:solidFill>
                  <a:srgbClr val="271A38"/>
                </a:solidFill>
                <a:effectLst/>
                <a:latin typeface="Inter"/>
              </a:rPr>
              <a:t>React</a:t>
            </a:r>
            <a:r>
              <a:rPr lang="fr-FR" b="0" i="0" dirty="0">
                <a:solidFill>
                  <a:srgbClr val="271A38"/>
                </a:solidFill>
                <a:effectLst/>
                <a:latin typeface="Inter"/>
              </a:rPr>
              <a:t> Native est </a:t>
            </a:r>
            <a:r>
              <a:rPr lang="fr-FR" b="1" i="0" dirty="0">
                <a:solidFill>
                  <a:srgbClr val="271A38"/>
                </a:solidFill>
                <a:effectLst/>
                <a:latin typeface="Inter"/>
              </a:rPr>
              <a:t>Open Source. </a:t>
            </a:r>
            <a:r>
              <a:rPr lang="fr-FR" b="0" i="0" dirty="0">
                <a:solidFill>
                  <a:srgbClr val="271A38"/>
                </a:solidFill>
                <a:effectLst/>
                <a:latin typeface="Inter"/>
              </a:rPr>
              <a:t>Une grande communauté s'est ainsi construite autour du </a:t>
            </a:r>
            <a:r>
              <a:rPr lang="fr-FR" b="0" i="0" dirty="0" err="1">
                <a:solidFill>
                  <a:srgbClr val="271A38"/>
                </a:solidFill>
                <a:effectLst/>
                <a:latin typeface="Inter"/>
              </a:rPr>
              <a:t>framework</a:t>
            </a:r>
            <a:r>
              <a:rPr lang="fr-FR" b="0" i="0" dirty="0">
                <a:solidFill>
                  <a:srgbClr val="271A38"/>
                </a:solidFill>
                <a:effectLst/>
                <a:latin typeface="Inter"/>
              </a:rPr>
              <a:t> et a permis son accroissement.</a:t>
            </a:r>
          </a:p>
          <a:p>
            <a:pPr marL="0" indent="0">
              <a:buNone/>
            </a:pPr>
            <a:endParaRPr lang="fr-FR" dirty="0"/>
          </a:p>
        </p:txBody>
      </p:sp>
    </p:spTree>
    <p:extLst>
      <p:ext uri="{BB962C8B-B14F-4D97-AF65-F5344CB8AC3E}">
        <p14:creationId xmlns:p14="http://schemas.microsoft.com/office/powerpoint/2010/main" val="2393656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08981F-CCCA-2128-B049-D07931622B08}"/>
              </a:ext>
            </a:extLst>
          </p:cNvPr>
          <p:cNvSpPr>
            <a:spLocks noGrp="1"/>
          </p:cNvSpPr>
          <p:nvPr>
            <p:ph type="title"/>
          </p:nvPr>
        </p:nvSpPr>
        <p:spPr/>
        <p:txBody>
          <a:bodyPr/>
          <a:lstStyle/>
          <a:p>
            <a:r>
              <a:rPr lang="fr-FR" sz="4400" b="1" u="sng" dirty="0"/>
              <a:t>OBJECTIF?</a:t>
            </a:r>
            <a:endParaRPr lang="fr-FR" dirty="0"/>
          </a:p>
        </p:txBody>
      </p:sp>
      <p:sp>
        <p:nvSpPr>
          <p:cNvPr id="3" name="Espace réservé du contenu 2">
            <a:extLst>
              <a:ext uri="{FF2B5EF4-FFF2-40B4-BE49-F238E27FC236}">
                <a16:creationId xmlns:a16="http://schemas.microsoft.com/office/drawing/2014/main" id="{1280037C-335B-2235-5303-9EC68A7F85FF}"/>
              </a:ext>
            </a:extLst>
          </p:cNvPr>
          <p:cNvSpPr>
            <a:spLocks noGrp="1"/>
          </p:cNvSpPr>
          <p:nvPr>
            <p:ph idx="1"/>
          </p:nvPr>
        </p:nvSpPr>
        <p:spPr>
          <a:xfrm>
            <a:off x="838200" y="1917065"/>
            <a:ext cx="10515600" cy="4351338"/>
          </a:xfrm>
        </p:spPr>
        <p:txBody>
          <a:bodyPr/>
          <a:lstStyle/>
          <a:p>
            <a:pPr marL="0" indent="0">
              <a:buNone/>
            </a:pPr>
            <a:r>
              <a:rPr lang="fr-FR" dirty="0"/>
              <a:t>Créer une application mobile permettant aux clients de faire leur réservation.</a:t>
            </a:r>
          </a:p>
        </p:txBody>
      </p:sp>
    </p:spTree>
    <p:extLst>
      <p:ext uri="{BB962C8B-B14F-4D97-AF65-F5344CB8AC3E}">
        <p14:creationId xmlns:p14="http://schemas.microsoft.com/office/powerpoint/2010/main" val="1494407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DD4170-EC65-A31B-2B78-51D09398B105}"/>
              </a:ext>
            </a:extLst>
          </p:cNvPr>
          <p:cNvSpPr>
            <a:spLocks noGrp="1"/>
          </p:cNvSpPr>
          <p:nvPr>
            <p:ph type="title"/>
          </p:nvPr>
        </p:nvSpPr>
        <p:spPr/>
        <p:txBody>
          <a:bodyPr>
            <a:normAutofit fontScale="90000"/>
          </a:bodyPr>
          <a:lstStyle/>
          <a:p>
            <a:r>
              <a:rPr lang="fr-FR" b="1" i="0" u="sng" dirty="0">
                <a:solidFill>
                  <a:srgbClr val="271A38"/>
                </a:solidFill>
                <a:effectLst/>
                <a:cs typeface="Calibri Light" panose="020F0302020204030204" pitchFamily="34" charset="0"/>
              </a:rPr>
              <a:t>Configuration</a:t>
            </a:r>
            <a:r>
              <a:rPr lang="fr-FR" b="1" i="0" u="sng" dirty="0">
                <a:solidFill>
                  <a:srgbClr val="271A38"/>
                </a:solidFill>
                <a:effectLst/>
              </a:rPr>
              <a:t> de notre environnement de développement:</a:t>
            </a:r>
            <a:br>
              <a:rPr lang="fr-FR" b="1" i="0" dirty="0">
                <a:solidFill>
                  <a:srgbClr val="271A38"/>
                </a:solidFill>
                <a:effectLst/>
              </a:rPr>
            </a:br>
            <a:endParaRPr lang="fr-FR" dirty="0"/>
          </a:p>
        </p:txBody>
      </p:sp>
      <p:sp>
        <p:nvSpPr>
          <p:cNvPr id="3" name="Espace réservé du contenu 2">
            <a:extLst>
              <a:ext uri="{FF2B5EF4-FFF2-40B4-BE49-F238E27FC236}">
                <a16:creationId xmlns:a16="http://schemas.microsoft.com/office/drawing/2014/main" id="{75C7C54B-C7E0-803F-C2B2-73EAFE0E3B5C}"/>
              </a:ext>
            </a:extLst>
          </p:cNvPr>
          <p:cNvSpPr>
            <a:spLocks noGrp="1"/>
          </p:cNvSpPr>
          <p:nvPr>
            <p:ph idx="1"/>
          </p:nvPr>
        </p:nvSpPr>
        <p:spPr/>
        <p:txBody>
          <a:bodyPr/>
          <a:lstStyle/>
          <a:p>
            <a:pPr marL="0" indent="0">
              <a:buNone/>
            </a:pPr>
            <a:r>
              <a:rPr lang="fr-FR" b="0" i="0" dirty="0" err="1">
                <a:solidFill>
                  <a:srgbClr val="271A38"/>
                </a:solidFill>
                <a:effectLst/>
                <a:latin typeface="+mj-lt"/>
              </a:rPr>
              <a:t>React</a:t>
            </a:r>
            <a:r>
              <a:rPr lang="fr-FR" b="0" i="0" dirty="0">
                <a:solidFill>
                  <a:srgbClr val="271A38"/>
                </a:solidFill>
                <a:effectLst/>
                <a:latin typeface="+mj-lt"/>
              </a:rPr>
              <a:t> Native ne dispose pas d'IDE (Environnement de Développement) comme iOS avec </a:t>
            </a:r>
            <a:r>
              <a:rPr lang="fr-FR" b="0" i="0" dirty="0" err="1">
                <a:solidFill>
                  <a:srgbClr val="271A38"/>
                </a:solidFill>
                <a:effectLst/>
                <a:latin typeface="+mj-lt"/>
              </a:rPr>
              <a:t>XCode</a:t>
            </a:r>
            <a:r>
              <a:rPr lang="fr-FR" b="0" i="0" dirty="0">
                <a:solidFill>
                  <a:srgbClr val="271A38"/>
                </a:solidFill>
                <a:effectLst/>
                <a:latin typeface="+mj-lt"/>
              </a:rPr>
              <a:t>, et Android avec Android Studio. Donc avant de pouvoir développer une application </a:t>
            </a:r>
            <a:r>
              <a:rPr lang="fr-FR" b="0" i="0" dirty="0" err="1">
                <a:solidFill>
                  <a:srgbClr val="271A38"/>
                </a:solidFill>
                <a:effectLst/>
                <a:latin typeface="+mj-lt"/>
              </a:rPr>
              <a:t>React</a:t>
            </a:r>
            <a:r>
              <a:rPr lang="fr-FR" b="0" i="0" dirty="0">
                <a:solidFill>
                  <a:srgbClr val="271A38"/>
                </a:solidFill>
                <a:effectLst/>
                <a:latin typeface="+mj-lt"/>
              </a:rPr>
              <a:t> Native, il faut créer soi-même son environnement de développement.</a:t>
            </a:r>
            <a:endParaRPr lang="fr-FR" dirty="0">
              <a:latin typeface="+mj-lt"/>
            </a:endParaRPr>
          </a:p>
        </p:txBody>
      </p:sp>
    </p:spTree>
    <p:extLst>
      <p:ext uri="{BB962C8B-B14F-4D97-AF65-F5344CB8AC3E}">
        <p14:creationId xmlns:p14="http://schemas.microsoft.com/office/powerpoint/2010/main" val="2818702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049329-DB30-509F-24EE-35CCE1E92901}"/>
              </a:ext>
            </a:extLst>
          </p:cNvPr>
          <p:cNvSpPr>
            <a:spLocks noGrp="1"/>
          </p:cNvSpPr>
          <p:nvPr>
            <p:ph type="title"/>
          </p:nvPr>
        </p:nvSpPr>
        <p:spPr/>
        <p:txBody>
          <a:bodyPr/>
          <a:lstStyle/>
          <a:p>
            <a:r>
              <a:rPr lang="fr-FR" b="0" i="0" dirty="0">
                <a:solidFill>
                  <a:srgbClr val="271A38"/>
                </a:solidFill>
                <a:effectLst/>
                <a:latin typeface="Inter"/>
              </a:rPr>
              <a:t>Pour développer avec </a:t>
            </a:r>
            <a:r>
              <a:rPr lang="fr-FR" b="0" i="0" dirty="0" err="1">
                <a:solidFill>
                  <a:srgbClr val="271A38"/>
                </a:solidFill>
                <a:effectLst/>
                <a:latin typeface="Inter"/>
              </a:rPr>
              <a:t>React</a:t>
            </a:r>
            <a:r>
              <a:rPr lang="fr-FR" b="0" i="0" dirty="0">
                <a:solidFill>
                  <a:srgbClr val="271A38"/>
                </a:solidFill>
                <a:effectLst/>
                <a:latin typeface="Inter"/>
              </a:rPr>
              <a:t> </a:t>
            </a:r>
            <a:r>
              <a:rPr lang="fr-FR" b="0" i="0" dirty="0" err="1">
                <a:solidFill>
                  <a:srgbClr val="271A38"/>
                </a:solidFill>
                <a:effectLst/>
                <a:latin typeface="Inter"/>
              </a:rPr>
              <a:t>Native,on</a:t>
            </a:r>
            <a:r>
              <a:rPr lang="fr-FR" b="0" i="0" dirty="0">
                <a:solidFill>
                  <a:srgbClr val="271A38"/>
                </a:solidFill>
                <a:effectLst/>
                <a:latin typeface="Inter"/>
              </a:rPr>
              <a:t> a installé </a:t>
            </a:r>
            <a:r>
              <a:rPr lang="fr-FR" b="0" i="0" dirty="0" err="1">
                <a:solidFill>
                  <a:srgbClr val="271A38"/>
                </a:solidFill>
                <a:effectLst/>
                <a:latin typeface="Inter"/>
              </a:rPr>
              <a:t>nodejs</a:t>
            </a:r>
            <a:endParaRPr lang="fr-FR" dirty="0"/>
          </a:p>
        </p:txBody>
      </p:sp>
      <p:pic>
        <p:nvPicPr>
          <p:cNvPr id="1026" name="Picture 2" descr="Logo de NodeJS">
            <a:extLst>
              <a:ext uri="{FF2B5EF4-FFF2-40B4-BE49-F238E27FC236}">
                <a16:creationId xmlns:a16="http://schemas.microsoft.com/office/drawing/2014/main" id="{D2F96F1A-51EC-111D-47E8-0CA891B23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3760" y="2915444"/>
            <a:ext cx="48768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07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9063FA-4F1E-6D27-619D-3D5F564B0CDD}"/>
              </a:ext>
            </a:extLst>
          </p:cNvPr>
          <p:cNvSpPr>
            <a:spLocks noGrp="1"/>
          </p:cNvSpPr>
          <p:nvPr>
            <p:ph idx="1"/>
          </p:nvPr>
        </p:nvSpPr>
        <p:spPr>
          <a:xfrm>
            <a:off x="838200" y="320040"/>
            <a:ext cx="10515600" cy="5856923"/>
          </a:xfrm>
        </p:spPr>
        <p:txBody>
          <a:bodyPr>
            <a:normAutofit fontScale="92500" lnSpcReduction="10000"/>
          </a:bodyPr>
          <a:lstStyle/>
          <a:p>
            <a:pPr marL="0" indent="0">
              <a:buNone/>
            </a:pPr>
            <a:r>
              <a:rPr lang="fr-FR" b="0" i="0" dirty="0">
                <a:solidFill>
                  <a:srgbClr val="271A38"/>
                </a:solidFill>
                <a:effectLst/>
                <a:latin typeface="+mj-lt"/>
              </a:rPr>
              <a:t>Maintenant, et grâce à Node.js, nous pouvons installer les lignes de commande CRNA. Ces lignes de commande nous permettront, un peu plus loin, de </a:t>
            </a:r>
            <a:r>
              <a:rPr lang="fr-FR" b="1" i="0" dirty="0">
                <a:solidFill>
                  <a:srgbClr val="271A38"/>
                </a:solidFill>
                <a:effectLst/>
                <a:latin typeface="+mj-lt"/>
              </a:rPr>
              <a:t>créer une CRNA</a:t>
            </a:r>
            <a:r>
              <a:rPr lang="fr-FR" b="0" i="0" dirty="0">
                <a:solidFill>
                  <a:srgbClr val="271A38"/>
                </a:solidFill>
                <a:effectLst/>
                <a:latin typeface="+mj-lt"/>
              </a:rPr>
              <a:t>.</a:t>
            </a:r>
          </a:p>
          <a:p>
            <a:pPr marL="0" indent="0">
              <a:buNone/>
            </a:pPr>
            <a:endParaRPr lang="fr-FR" b="0" i="0" dirty="0">
              <a:solidFill>
                <a:srgbClr val="271A38"/>
              </a:solidFill>
              <a:effectLst/>
              <a:latin typeface="Inter"/>
            </a:endParaRPr>
          </a:p>
          <a:p>
            <a:pPr marL="0" indent="0">
              <a:buNone/>
            </a:pPr>
            <a:r>
              <a:rPr lang="fr-FR" b="0" i="0" dirty="0">
                <a:solidFill>
                  <a:srgbClr val="271A38"/>
                </a:solidFill>
                <a:effectLst/>
                <a:latin typeface="+mj-lt"/>
              </a:rPr>
              <a:t>Pour développer une application </a:t>
            </a:r>
            <a:r>
              <a:rPr lang="fr-FR" b="0" i="0" dirty="0" err="1">
                <a:solidFill>
                  <a:srgbClr val="271A38"/>
                </a:solidFill>
                <a:effectLst/>
                <a:latin typeface="+mj-lt"/>
              </a:rPr>
              <a:t>React</a:t>
            </a:r>
            <a:r>
              <a:rPr lang="fr-FR" b="0" i="0" dirty="0">
                <a:solidFill>
                  <a:srgbClr val="271A38"/>
                </a:solidFill>
                <a:effectLst/>
                <a:latin typeface="+mj-lt"/>
              </a:rPr>
              <a:t> Native, on développe en Javascript, et le meilleur moyen de développer en Javascript reste le bon vieil </a:t>
            </a:r>
            <a:r>
              <a:rPr lang="fr-FR" b="1" i="0" dirty="0">
                <a:solidFill>
                  <a:srgbClr val="271A38"/>
                </a:solidFill>
                <a:effectLst/>
                <a:latin typeface="+mj-lt"/>
              </a:rPr>
              <a:t>éditeur de texte</a:t>
            </a:r>
            <a:r>
              <a:rPr lang="fr-FR" b="0" i="0" dirty="0">
                <a:solidFill>
                  <a:srgbClr val="271A38"/>
                </a:solidFill>
                <a:effectLst/>
                <a:latin typeface="+mj-lt"/>
              </a:rPr>
              <a:t>. Libre à nous de choisir </a:t>
            </a:r>
            <a:r>
              <a:rPr lang="fr-FR" dirty="0">
                <a:solidFill>
                  <a:srgbClr val="271A38"/>
                </a:solidFill>
                <a:latin typeface="+mj-lt"/>
              </a:rPr>
              <a:t>n</a:t>
            </a:r>
            <a:r>
              <a:rPr lang="fr-FR" b="0" i="0" dirty="0">
                <a:solidFill>
                  <a:srgbClr val="271A38"/>
                </a:solidFill>
                <a:effectLst/>
                <a:latin typeface="+mj-lt"/>
              </a:rPr>
              <a:t>otre éditeur préféré. Pour ma part, j'utilise </a:t>
            </a:r>
            <a:r>
              <a:rPr lang="fr-FR" b="1" i="0" dirty="0" err="1">
                <a:solidFill>
                  <a:srgbClr val="271A38"/>
                </a:solidFill>
                <a:effectLst/>
                <a:latin typeface="+mj-lt"/>
              </a:rPr>
              <a:t>vscode</a:t>
            </a:r>
            <a:endParaRPr lang="fr-FR" b="1" i="0" dirty="0">
              <a:solidFill>
                <a:srgbClr val="271A38"/>
              </a:solidFill>
              <a:effectLst/>
              <a:latin typeface="+mj-lt"/>
            </a:endParaRPr>
          </a:p>
          <a:p>
            <a:pPr marL="0" indent="0">
              <a:buNone/>
            </a:pPr>
            <a:endParaRPr lang="fr-FR" b="1" i="0" dirty="0">
              <a:solidFill>
                <a:srgbClr val="271A38"/>
              </a:solidFill>
              <a:effectLst/>
              <a:latin typeface="+mj-lt"/>
            </a:endParaRPr>
          </a:p>
          <a:p>
            <a:pPr marL="0" indent="0">
              <a:buNone/>
            </a:pPr>
            <a:r>
              <a:rPr lang="fr-FR" b="0" i="0" dirty="0">
                <a:solidFill>
                  <a:srgbClr val="271A38"/>
                </a:solidFill>
                <a:effectLst/>
                <a:latin typeface="+mj-lt"/>
              </a:rPr>
              <a:t>Expo, quant à lui, va s'occuper de nous faciliter l'accès à votre application.</a:t>
            </a:r>
            <a:endParaRPr lang="fr-FR" b="1" i="0" dirty="0">
              <a:solidFill>
                <a:srgbClr val="271A38"/>
              </a:solidFill>
              <a:effectLst/>
              <a:latin typeface="+mj-lt"/>
            </a:endParaRPr>
          </a:p>
          <a:p>
            <a:pPr marL="0" indent="0">
              <a:buNone/>
            </a:pPr>
            <a:r>
              <a:rPr lang="fr-FR" sz="4400" b="1" i="0" dirty="0">
                <a:solidFill>
                  <a:srgbClr val="271A38"/>
                </a:solidFill>
                <a:effectLst/>
                <a:latin typeface="Inter"/>
              </a:rPr>
              <a:t>Expo</a:t>
            </a:r>
          </a:p>
          <a:p>
            <a:pPr marL="0" indent="0">
              <a:buNone/>
            </a:pPr>
            <a:r>
              <a:rPr lang="fr-FR" b="0" i="0" dirty="0">
                <a:solidFill>
                  <a:srgbClr val="271A38"/>
                </a:solidFill>
                <a:effectLst/>
                <a:latin typeface="+mj-lt"/>
              </a:rPr>
              <a:t>En plus de nous procurer un outil de développement d’application </a:t>
            </a:r>
            <a:r>
              <a:rPr lang="fr-FR" b="0" i="0" dirty="0" err="1">
                <a:solidFill>
                  <a:srgbClr val="271A38"/>
                </a:solidFill>
                <a:effectLst/>
                <a:latin typeface="+mj-lt"/>
              </a:rPr>
              <a:t>React</a:t>
            </a:r>
            <a:r>
              <a:rPr lang="fr-FR" b="0" i="0" dirty="0">
                <a:solidFill>
                  <a:srgbClr val="271A38"/>
                </a:solidFill>
                <a:effectLst/>
                <a:latin typeface="+mj-lt"/>
              </a:rPr>
              <a:t> Native, </a:t>
            </a:r>
            <a:r>
              <a:rPr lang="fr-FR" b="1" i="0" dirty="0">
                <a:solidFill>
                  <a:srgbClr val="271A38"/>
                </a:solidFill>
                <a:effectLst/>
                <a:latin typeface="+mj-lt"/>
              </a:rPr>
              <a:t>Expo</a:t>
            </a:r>
            <a:r>
              <a:rPr lang="fr-FR" b="0" i="0" dirty="0">
                <a:solidFill>
                  <a:srgbClr val="271A38"/>
                </a:solidFill>
                <a:effectLst/>
                <a:latin typeface="+mj-lt"/>
              </a:rPr>
              <a:t> nous offre une application hôte. Cette application va nous permettre d'exécuter et d'afficher le rendu de nos applications pendant les phases de développement. </a:t>
            </a:r>
            <a:endParaRPr lang="fr-FR" dirty="0">
              <a:latin typeface="+mj-lt"/>
            </a:endParaRPr>
          </a:p>
        </p:txBody>
      </p:sp>
      <p:pic>
        <p:nvPicPr>
          <p:cNvPr id="7" name="Image 6">
            <a:extLst>
              <a:ext uri="{FF2B5EF4-FFF2-40B4-BE49-F238E27FC236}">
                <a16:creationId xmlns:a16="http://schemas.microsoft.com/office/drawing/2014/main" id="{AF025026-4706-B1F4-A79C-1530D72BA02B}"/>
              </a:ext>
            </a:extLst>
          </p:cNvPr>
          <p:cNvPicPr>
            <a:picLocks noChangeAspect="1"/>
          </p:cNvPicPr>
          <p:nvPr/>
        </p:nvPicPr>
        <p:blipFill>
          <a:blip r:embed="rId2"/>
          <a:stretch>
            <a:fillRect/>
          </a:stretch>
        </p:blipFill>
        <p:spPr>
          <a:xfrm>
            <a:off x="838200" y="1385705"/>
            <a:ext cx="3851910" cy="427855"/>
          </a:xfrm>
          <a:prstGeom prst="rect">
            <a:avLst/>
          </a:prstGeom>
        </p:spPr>
      </p:pic>
    </p:spTree>
    <p:extLst>
      <p:ext uri="{BB962C8B-B14F-4D97-AF65-F5344CB8AC3E}">
        <p14:creationId xmlns:p14="http://schemas.microsoft.com/office/powerpoint/2010/main" val="1109452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76AD3478-701C-42DA-8E83-27041F711DE3}"/>
              </a:ext>
            </a:extLst>
          </p:cNvPr>
          <p:cNvSpPr>
            <a:spLocks noGrp="1"/>
          </p:cNvSpPr>
          <p:nvPr>
            <p:ph idx="1"/>
          </p:nvPr>
        </p:nvSpPr>
        <p:spPr>
          <a:xfrm>
            <a:off x="695465" y="0"/>
            <a:ext cx="10515600" cy="6400800"/>
          </a:xfrm>
        </p:spPr>
        <p:txBody>
          <a:bodyPr/>
          <a:lstStyle/>
          <a:p>
            <a:pPr marL="0" indent="0">
              <a:buNone/>
            </a:pPr>
            <a:r>
              <a:rPr lang="fr-FR" sz="4000" b="1" i="0" dirty="0">
                <a:solidFill>
                  <a:srgbClr val="271A38"/>
                </a:solidFill>
                <a:effectLst/>
                <a:latin typeface="Inter"/>
              </a:rPr>
              <a:t>Cr</a:t>
            </a:r>
            <a:r>
              <a:rPr lang="fr-FR" sz="4400" b="1" i="0" dirty="0">
                <a:solidFill>
                  <a:srgbClr val="271A38"/>
                </a:solidFill>
                <a:effectLst/>
                <a:latin typeface="Inter"/>
              </a:rPr>
              <a:t>éation d'une CRNA()</a:t>
            </a:r>
          </a:p>
          <a:p>
            <a:pPr marL="0" indent="0">
              <a:buNone/>
            </a:pPr>
            <a:endParaRPr lang="fr-FR" sz="4400" dirty="0"/>
          </a:p>
          <a:p>
            <a:pPr marL="0" indent="0">
              <a:buNone/>
            </a:pPr>
            <a:r>
              <a:rPr lang="fr-FR" b="0" i="0" dirty="0">
                <a:solidFill>
                  <a:srgbClr val="271A38"/>
                </a:solidFill>
                <a:effectLst/>
                <a:latin typeface="+mj-lt"/>
              </a:rPr>
              <a:t>Puis créons votre CRNA. On va appeler notre projet «</a:t>
            </a:r>
            <a:r>
              <a:rPr lang="fr-FR" b="0" i="0" dirty="0" err="1">
                <a:solidFill>
                  <a:srgbClr val="271A38"/>
                </a:solidFill>
                <a:effectLst/>
                <a:latin typeface="+mj-lt"/>
              </a:rPr>
              <a:t>appsmobile</a:t>
            </a:r>
            <a:r>
              <a:rPr lang="fr-FR" dirty="0">
                <a:solidFill>
                  <a:srgbClr val="271A38"/>
                </a:solidFill>
                <a:latin typeface="+mj-lt"/>
              </a:rPr>
              <a:t> »</a:t>
            </a:r>
            <a:r>
              <a:rPr lang="fr-FR" b="0" i="0" dirty="0">
                <a:solidFill>
                  <a:srgbClr val="271A38"/>
                </a:solidFill>
                <a:effectLst/>
                <a:latin typeface="+mj-lt"/>
              </a:rPr>
              <a:t> </a:t>
            </a:r>
          </a:p>
          <a:p>
            <a:pPr marL="0" indent="0">
              <a:buNone/>
            </a:pPr>
            <a:endParaRPr lang="fr-FR" sz="4400" dirty="0"/>
          </a:p>
        </p:txBody>
      </p:sp>
      <p:pic>
        <p:nvPicPr>
          <p:cNvPr id="15" name="Image 14">
            <a:extLst>
              <a:ext uri="{FF2B5EF4-FFF2-40B4-BE49-F238E27FC236}">
                <a16:creationId xmlns:a16="http://schemas.microsoft.com/office/drawing/2014/main" id="{89EE828A-A15D-E0F2-A467-FAA49383E80D}"/>
              </a:ext>
            </a:extLst>
          </p:cNvPr>
          <p:cNvPicPr>
            <a:picLocks noChangeAspect="1"/>
          </p:cNvPicPr>
          <p:nvPr/>
        </p:nvPicPr>
        <p:blipFill>
          <a:blip r:embed="rId2"/>
          <a:stretch>
            <a:fillRect/>
          </a:stretch>
        </p:blipFill>
        <p:spPr>
          <a:xfrm>
            <a:off x="695465" y="1024326"/>
            <a:ext cx="3331985" cy="396665"/>
          </a:xfrm>
          <a:prstGeom prst="rect">
            <a:avLst/>
          </a:prstGeom>
        </p:spPr>
      </p:pic>
      <p:pic>
        <p:nvPicPr>
          <p:cNvPr id="17" name="Image 16">
            <a:extLst>
              <a:ext uri="{FF2B5EF4-FFF2-40B4-BE49-F238E27FC236}">
                <a16:creationId xmlns:a16="http://schemas.microsoft.com/office/drawing/2014/main" id="{4177D1D5-1CA5-2B09-C0A8-4D3B95A19929}"/>
              </a:ext>
            </a:extLst>
          </p:cNvPr>
          <p:cNvPicPr>
            <a:picLocks noChangeAspect="1"/>
          </p:cNvPicPr>
          <p:nvPr/>
        </p:nvPicPr>
        <p:blipFill>
          <a:blip r:embed="rId3"/>
          <a:stretch>
            <a:fillRect/>
          </a:stretch>
        </p:blipFill>
        <p:spPr>
          <a:xfrm>
            <a:off x="695465" y="3503187"/>
            <a:ext cx="7848600" cy="2122066"/>
          </a:xfrm>
          <a:prstGeom prst="rect">
            <a:avLst/>
          </a:prstGeom>
        </p:spPr>
      </p:pic>
      <p:pic>
        <p:nvPicPr>
          <p:cNvPr id="19" name="Image 18">
            <a:extLst>
              <a:ext uri="{FF2B5EF4-FFF2-40B4-BE49-F238E27FC236}">
                <a16:creationId xmlns:a16="http://schemas.microsoft.com/office/drawing/2014/main" id="{F4330FF5-ED41-6460-2D09-1EA3FF5DA167}"/>
              </a:ext>
            </a:extLst>
          </p:cNvPr>
          <p:cNvPicPr>
            <a:picLocks noChangeAspect="1"/>
          </p:cNvPicPr>
          <p:nvPr/>
        </p:nvPicPr>
        <p:blipFill>
          <a:blip r:embed="rId4"/>
          <a:stretch>
            <a:fillRect/>
          </a:stretch>
        </p:blipFill>
        <p:spPr>
          <a:xfrm>
            <a:off x="695465" y="1957696"/>
            <a:ext cx="5901817" cy="383858"/>
          </a:xfrm>
          <a:prstGeom prst="rect">
            <a:avLst/>
          </a:prstGeom>
        </p:spPr>
      </p:pic>
      <p:sp>
        <p:nvSpPr>
          <p:cNvPr id="21" name="ZoneTexte 20">
            <a:extLst>
              <a:ext uri="{FF2B5EF4-FFF2-40B4-BE49-F238E27FC236}">
                <a16:creationId xmlns:a16="http://schemas.microsoft.com/office/drawing/2014/main" id="{B5E99E03-E265-1AEE-985A-80864F010FD8}"/>
              </a:ext>
            </a:extLst>
          </p:cNvPr>
          <p:cNvSpPr txBox="1"/>
          <p:nvPr/>
        </p:nvSpPr>
        <p:spPr>
          <a:xfrm>
            <a:off x="695465" y="2445317"/>
            <a:ext cx="10801070" cy="954107"/>
          </a:xfrm>
          <a:prstGeom prst="rect">
            <a:avLst/>
          </a:prstGeom>
          <a:noFill/>
        </p:spPr>
        <p:txBody>
          <a:bodyPr wrap="square">
            <a:spAutoFit/>
          </a:bodyPr>
          <a:lstStyle/>
          <a:p>
            <a:r>
              <a:rPr lang="fr-FR" sz="2800" b="0" i="0" dirty="0">
                <a:solidFill>
                  <a:srgbClr val="271A38"/>
                </a:solidFill>
                <a:effectLst/>
                <a:latin typeface="+mj-lt"/>
              </a:rPr>
              <a:t>Expo nous demande de choisir le </a:t>
            </a:r>
            <a:r>
              <a:rPr lang="fr-FR" sz="2800" b="0" i="0" dirty="0" err="1">
                <a:solidFill>
                  <a:srgbClr val="271A38"/>
                </a:solidFill>
                <a:effectLst/>
                <a:latin typeface="+mj-lt"/>
              </a:rPr>
              <a:t>template</a:t>
            </a:r>
            <a:r>
              <a:rPr lang="fr-FR" sz="2800" b="0" i="0" dirty="0">
                <a:solidFill>
                  <a:srgbClr val="271A38"/>
                </a:solidFill>
                <a:effectLst/>
                <a:latin typeface="+mj-lt"/>
              </a:rPr>
              <a:t> de départ pour notre application :</a:t>
            </a:r>
            <a:endParaRPr lang="fr-FR" sz="2800" dirty="0">
              <a:latin typeface="+mj-lt"/>
            </a:endParaRPr>
          </a:p>
        </p:txBody>
      </p:sp>
      <p:sp>
        <p:nvSpPr>
          <p:cNvPr id="23" name="ZoneTexte 22">
            <a:extLst>
              <a:ext uri="{FF2B5EF4-FFF2-40B4-BE49-F238E27FC236}">
                <a16:creationId xmlns:a16="http://schemas.microsoft.com/office/drawing/2014/main" id="{DFDAC7A5-88E4-3F4C-A0F6-C2DC3AE5C22F}"/>
              </a:ext>
            </a:extLst>
          </p:cNvPr>
          <p:cNvSpPr txBox="1"/>
          <p:nvPr/>
        </p:nvSpPr>
        <p:spPr>
          <a:xfrm>
            <a:off x="695464" y="5844741"/>
            <a:ext cx="10515600" cy="954107"/>
          </a:xfrm>
          <a:prstGeom prst="rect">
            <a:avLst/>
          </a:prstGeom>
          <a:noFill/>
        </p:spPr>
        <p:txBody>
          <a:bodyPr wrap="square">
            <a:spAutoFit/>
          </a:bodyPr>
          <a:lstStyle/>
          <a:p>
            <a:r>
              <a:rPr lang="fr-FR" sz="2800" b="0" i="0" dirty="0">
                <a:solidFill>
                  <a:srgbClr val="271A38"/>
                </a:solidFill>
                <a:effectLst/>
                <a:latin typeface="+mj-lt"/>
              </a:rPr>
              <a:t>Nous allons partir d’un projet vierge, choisissons donc </a:t>
            </a:r>
            <a:r>
              <a:rPr lang="fr-FR" sz="2800" b="1" i="0" dirty="0" err="1">
                <a:solidFill>
                  <a:srgbClr val="271A38"/>
                </a:solidFill>
                <a:effectLst/>
                <a:latin typeface="+mj-lt"/>
              </a:rPr>
              <a:t>blank</a:t>
            </a:r>
            <a:r>
              <a:rPr lang="fr-FR" sz="2800" dirty="0">
                <a:solidFill>
                  <a:srgbClr val="271A38"/>
                </a:solidFill>
                <a:latin typeface="+mj-lt"/>
              </a:rPr>
              <a:t>, le premier choix</a:t>
            </a:r>
            <a:endParaRPr lang="fr-FR" sz="2800" dirty="0">
              <a:latin typeface="+mj-lt"/>
            </a:endParaRPr>
          </a:p>
        </p:txBody>
      </p:sp>
    </p:spTree>
    <p:extLst>
      <p:ext uri="{BB962C8B-B14F-4D97-AF65-F5344CB8AC3E}">
        <p14:creationId xmlns:p14="http://schemas.microsoft.com/office/powerpoint/2010/main" val="1763222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508AD309-5492-E31F-E28D-E23C55C3B294}"/>
              </a:ext>
            </a:extLst>
          </p:cNvPr>
          <p:cNvSpPr>
            <a:spLocks noGrp="1"/>
          </p:cNvSpPr>
          <p:nvPr>
            <p:ph idx="1"/>
          </p:nvPr>
        </p:nvSpPr>
        <p:spPr/>
        <p:txBody>
          <a:bodyPr/>
          <a:lstStyle/>
          <a:p>
            <a:pPr marL="0" indent="0">
              <a:buNone/>
            </a:pPr>
            <a:r>
              <a:rPr lang="fr-FR" dirty="0"/>
              <a:t>On vient de créer notre application</a:t>
            </a:r>
          </a:p>
          <a:p>
            <a:pPr marL="0" indent="0">
              <a:buNone/>
            </a:pPr>
            <a:endParaRPr lang="fr-FR" dirty="0"/>
          </a:p>
          <a:p>
            <a:pPr marL="0" indent="0">
              <a:buNone/>
            </a:pPr>
            <a:endParaRPr lang="fr-FR" dirty="0"/>
          </a:p>
          <a:p>
            <a:pPr>
              <a:lnSpc>
                <a:spcPct val="107000"/>
              </a:lnSpc>
              <a:spcAft>
                <a:spcPts val="800"/>
              </a:spcAft>
            </a:pPr>
            <a:r>
              <a:rPr lang="fr-FR"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NB</a:t>
            </a:r>
            <a:r>
              <a:rPr lang="fr-FR"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fr-FR" sz="2400" dirty="0">
                <a:effectLst/>
                <a:latin typeface="Calibri" panose="020F0502020204030204" pitchFamily="34" charset="0"/>
                <a:ea typeface="Calibri" panose="020F0502020204030204" pitchFamily="34" charset="0"/>
                <a:cs typeface="Times New Roman" panose="02020603050405020304" pitchFamily="18" charset="0"/>
              </a:rPr>
              <a:t>: j’ai modifié le nom du dossier de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appsmobile</a:t>
            </a:r>
            <a:r>
              <a:rPr lang="fr-FR" sz="2400" dirty="0">
                <a:effectLst/>
                <a:latin typeface="Calibri" panose="020F0502020204030204" pitchFamily="34" charset="0"/>
                <a:ea typeface="Calibri" panose="020F0502020204030204" pitchFamily="34" charset="0"/>
                <a:cs typeface="Times New Roman" panose="02020603050405020304" pitchFamily="18" charset="0"/>
              </a:rPr>
              <a:t> à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apphotel</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a:effectLst/>
                <a:latin typeface="Calibri" panose="020F0502020204030204" pitchFamily="34" charset="0"/>
                <a:ea typeface="Calibri" panose="020F0502020204030204" pitchFamily="34" charset="0"/>
                <a:cs typeface="Times New Roman" panose="02020603050405020304" pitchFamily="18" charset="0"/>
              </a:rPr>
              <a:t>On va lancer l’application avec expo</a:t>
            </a:r>
          </a:p>
          <a:p>
            <a:pPr>
              <a:lnSpc>
                <a:spcPct val="107000"/>
              </a:lnSpc>
              <a:spcAft>
                <a:spcPts val="800"/>
              </a:spcAft>
            </a:pPr>
            <a:r>
              <a:rPr lang="fr-FR" sz="2400" dirty="0">
                <a:effectLst/>
                <a:latin typeface="Calibri" panose="020F0502020204030204" pitchFamily="34" charset="0"/>
                <a:ea typeface="Calibri" panose="020F0502020204030204" pitchFamily="34" charset="0"/>
                <a:cs typeface="Times New Roman" panose="02020603050405020304" pitchFamily="18" charset="0"/>
              </a:rPr>
              <a:t>On se positionne dans le dossier</a:t>
            </a:r>
          </a:p>
          <a:p>
            <a:pPr marL="0" indent="0">
              <a:buNone/>
            </a:pPr>
            <a:endParaRPr lang="fr-FR" dirty="0"/>
          </a:p>
          <a:p>
            <a:pPr marL="0" indent="0">
              <a:buNone/>
            </a:pPr>
            <a:endParaRPr lang="fr-FR" dirty="0"/>
          </a:p>
        </p:txBody>
      </p:sp>
      <p:pic>
        <p:nvPicPr>
          <p:cNvPr id="8" name="Espace réservé du contenu 4">
            <a:extLst>
              <a:ext uri="{FF2B5EF4-FFF2-40B4-BE49-F238E27FC236}">
                <a16:creationId xmlns:a16="http://schemas.microsoft.com/office/drawing/2014/main" id="{BA065248-DCA0-AF03-0D4C-08065B26FD81}"/>
              </a:ext>
            </a:extLst>
          </p:cNvPr>
          <p:cNvPicPr>
            <a:picLocks noChangeAspect="1"/>
          </p:cNvPicPr>
          <p:nvPr/>
        </p:nvPicPr>
        <p:blipFill>
          <a:blip r:embed="rId2"/>
          <a:stretch>
            <a:fillRect/>
          </a:stretch>
        </p:blipFill>
        <p:spPr>
          <a:xfrm>
            <a:off x="838200" y="381000"/>
            <a:ext cx="8718233" cy="1249680"/>
          </a:xfrm>
          <a:prstGeom prst="rect">
            <a:avLst/>
          </a:prstGeom>
        </p:spPr>
      </p:pic>
      <p:pic>
        <p:nvPicPr>
          <p:cNvPr id="10" name="Image 9">
            <a:extLst>
              <a:ext uri="{FF2B5EF4-FFF2-40B4-BE49-F238E27FC236}">
                <a16:creationId xmlns:a16="http://schemas.microsoft.com/office/drawing/2014/main" id="{5395C417-DB32-ED33-FD2C-3D3F0D0BEA84}"/>
              </a:ext>
            </a:extLst>
          </p:cNvPr>
          <p:cNvPicPr>
            <a:picLocks noChangeAspect="1"/>
          </p:cNvPicPr>
          <p:nvPr/>
        </p:nvPicPr>
        <p:blipFill>
          <a:blip r:embed="rId3"/>
          <a:stretch>
            <a:fillRect/>
          </a:stretch>
        </p:blipFill>
        <p:spPr>
          <a:xfrm>
            <a:off x="982825" y="2391708"/>
            <a:ext cx="3909209" cy="488652"/>
          </a:xfrm>
          <a:prstGeom prst="rect">
            <a:avLst/>
          </a:prstGeom>
        </p:spPr>
      </p:pic>
      <p:pic>
        <p:nvPicPr>
          <p:cNvPr id="2" name="Image 1">
            <a:extLst>
              <a:ext uri="{FF2B5EF4-FFF2-40B4-BE49-F238E27FC236}">
                <a16:creationId xmlns:a16="http://schemas.microsoft.com/office/drawing/2014/main" id="{45733026-71C8-A8DA-82A7-3E9C687C96C1}"/>
              </a:ext>
            </a:extLst>
          </p:cNvPr>
          <p:cNvPicPr>
            <a:picLocks noChangeAspect="1"/>
          </p:cNvPicPr>
          <p:nvPr/>
        </p:nvPicPr>
        <p:blipFill>
          <a:blip r:embed="rId4"/>
          <a:stretch>
            <a:fillRect/>
          </a:stretch>
        </p:blipFill>
        <p:spPr>
          <a:xfrm>
            <a:off x="1100137" y="5357812"/>
            <a:ext cx="3717401" cy="357188"/>
          </a:xfrm>
          <a:prstGeom prst="rect">
            <a:avLst/>
          </a:prstGeom>
        </p:spPr>
      </p:pic>
    </p:spTree>
    <p:extLst>
      <p:ext uri="{BB962C8B-B14F-4D97-AF65-F5344CB8AC3E}">
        <p14:creationId xmlns:p14="http://schemas.microsoft.com/office/powerpoint/2010/main" val="1859244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7ABAFA-B033-8603-5CB0-B09123C261BA}"/>
              </a:ext>
            </a:extLst>
          </p:cNvPr>
          <p:cNvSpPr>
            <a:spLocks noGrp="1"/>
          </p:cNvSpPr>
          <p:nvPr>
            <p:ph idx="1"/>
          </p:nvPr>
        </p:nvSpPr>
        <p:spPr>
          <a:xfrm>
            <a:off x="441960" y="228600"/>
            <a:ext cx="10805160" cy="5994083"/>
          </a:xfrm>
        </p:spPr>
        <p:txBody>
          <a:bodyPr/>
          <a:lstStyle/>
          <a:p>
            <a:pPr marL="0" indent="0">
              <a:buNone/>
            </a:pPr>
            <a:r>
              <a:rPr lang="fr-FR" sz="2400" dirty="0">
                <a:effectLst/>
                <a:latin typeface="Calibri" panose="020F0502020204030204" pitchFamily="34" charset="0"/>
                <a:ea typeface="Calibri" panose="020F0502020204030204" pitchFamily="34" charset="0"/>
                <a:cs typeface="Times New Roman" panose="02020603050405020304" pitchFamily="18" charset="0"/>
              </a:rPr>
              <a:t>Ensuite on lance la commande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yarn</a:t>
            </a:r>
            <a:r>
              <a:rPr lang="fr-FR" sz="2400" b="1" dirty="0">
                <a:effectLst/>
                <a:latin typeface="Calibri" panose="020F0502020204030204" pitchFamily="34" charset="0"/>
                <a:ea typeface="Calibri" panose="020F0502020204030204" pitchFamily="34" charset="0"/>
                <a:cs typeface="Times New Roman" panose="02020603050405020304" pitchFamily="18" charset="0"/>
              </a:rPr>
              <a:t> start </a:t>
            </a:r>
          </a:p>
          <a:p>
            <a:pPr marL="0" indent="0">
              <a:buNone/>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E6C64D58-F436-728A-06B4-FB750488A931}"/>
              </a:ext>
            </a:extLst>
          </p:cNvPr>
          <p:cNvPicPr>
            <a:picLocks noChangeAspect="1"/>
          </p:cNvPicPr>
          <p:nvPr/>
        </p:nvPicPr>
        <p:blipFill>
          <a:blip r:embed="rId2"/>
          <a:stretch>
            <a:fillRect/>
          </a:stretch>
        </p:blipFill>
        <p:spPr>
          <a:xfrm>
            <a:off x="548640" y="836294"/>
            <a:ext cx="5547360" cy="3171825"/>
          </a:xfrm>
          <a:prstGeom prst="rect">
            <a:avLst/>
          </a:prstGeom>
        </p:spPr>
      </p:pic>
      <p:sp>
        <p:nvSpPr>
          <p:cNvPr id="6" name="ZoneTexte 5">
            <a:extLst>
              <a:ext uri="{FF2B5EF4-FFF2-40B4-BE49-F238E27FC236}">
                <a16:creationId xmlns:a16="http://schemas.microsoft.com/office/drawing/2014/main" id="{A0D0FE8F-F1CF-B3B3-A9B8-A11DA1686EA7}"/>
              </a:ext>
            </a:extLst>
          </p:cNvPr>
          <p:cNvSpPr txBox="1"/>
          <p:nvPr/>
        </p:nvSpPr>
        <p:spPr>
          <a:xfrm>
            <a:off x="441960" y="4431784"/>
            <a:ext cx="11125200" cy="967765"/>
          </a:xfrm>
          <a:prstGeom prst="rect">
            <a:avLst/>
          </a:prstGeom>
          <a:noFill/>
        </p:spPr>
        <p:txBody>
          <a:bodyPr wrap="square">
            <a:spAutoFit/>
          </a:bodyPr>
          <a:lstStyle/>
          <a:p>
            <a:pPr>
              <a:lnSpc>
                <a:spcPct val="107000"/>
              </a:lnSpc>
              <a:spcAft>
                <a:spcPts val="800"/>
              </a:spcAft>
            </a:pPr>
            <a:r>
              <a:rPr lang="fr-FR" sz="2400" dirty="0">
                <a:effectLst/>
                <a:latin typeface="Calibri" panose="020F0502020204030204" pitchFamily="34" charset="0"/>
                <a:ea typeface="Calibri" panose="020F0502020204030204" pitchFamily="34" charset="0"/>
                <a:cs typeface="Times New Roman" panose="02020603050405020304" pitchFamily="18" charset="0"/>
              </a:rPr>
              <a:t>Sur notre téléphone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android</a:t>
            </a:r>
            <a:r>
              <a:rPr lang="fr-FR" sz="2400" dirty="0">
                <a:effectLst/>
                <a:latin typeface="Calibri" panose="020F0502020204030204" pitchFamily="34" charset="0"/>
                <a:ea typeface="Calibri" panose="020F0502020204030204" pitchFamily="34" charset="0"/>
                <a:cs typeface="Times New Roman" panose="02020603050405020304" pitchFamily="18" charset="0"/>
              </a:rPr>
              <a:t> on installe expo au niveau de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playstore</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a:effectLst/>
                <a:latin typeface="Calibri" panose="020F0502020204030204" pitchFamily="34" charset="0"/>
                <a:ea typeface="Calibri" panose="020F0502020204030204" pitchFamily="34" charset="0"/>
                <a:cs typeface="Times New Roman" panose="02020603050405020304" pitchFamily="18" charset="0"/>
              </a:rPr>
              <a:t>Apres on scanne le code QR pour voir le rendu dans notre téléphone</a:t>
            </a:r>
          </a:p>
        </p:txBody>
      </p:sp>
    </p:spTree>
    <p:extLst>
      <p:ext uri="{BB962C8B-B14F-4D97-AF65-F5344CB8AC3E}">
        <p14:creationId xmlns:p14="http://schemas.microsoft.com/office/powerpoint/2010/main" val="3423363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ABB1740E-B7E8-4864-62FE-1AA4EBAD69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258762"/>
            <a:ext cx="4260073" cy="6477317"/>
          </a:xfrm>
          <a:prstGeom prst="rect">
            <a:avLst/>
          </a:prstGeom>
        </p:spPr>
      </p:pic>
    </p:spTree>
    <p:extLst>
      <p:ext uri="{BB962C8B-B14F-4D97-AF65-F5344CB8AC3E}">
        <p14:creationId xmlns:p14="http://schemas.microsoft.com/office/powerpoint/2010/main" val="374494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CD893-8932-4906-2B93-571EE68EFC31}"/>
              </a:ext>
            </a:extLst>
          </p:cNvPr>
          <p:cNvSpPr>
            <a:spLocks noGrp="1"/>
          </p:cNvSpPr>
          <p:nvPr>
            <p:ph type="title"/>
          </p:nvPr>
        </p:nvSpPr>
        <p:spPr/>
        <p:txBody>
          <a:bodyPr/>
          <a:lstStyle/>
          <a:p>
            <a:r>
              <a:rPr lang="fr-FR" dirty="0"/>
              <a:t>Configuration des nœuds</a:t>
            </a:r>
            <a:br>
              <a:rPr lang="fr-FR" dirty="0"/>
            </a:br>
            <a:endParaRPr lang="fr-FR" dirty="0"/>
          </a:p>
        </p:txBody>
      </p:sp>
      <p:sp>
        <p:nvSpPr>
          <p:cNvPr id="3" name="Espace réservé du contenu 2">
            <a:extLst>
              <a:ext uri="{FF2B5EF4-FFF2-40B4-BE49-F238E27FC236}">
                <a16:creationId xmlns:a16="http://schemas.microsoft.com/office/drawing/2014/main" id="{40F310B1-22F7-4ADB-EB4F-37AFFCA75B20}"/>
              </a:ext>
            </a:extLst>
          </p:cNvPr>
          <p:cNvSpPr>
            <a:spLocks noGrp="1"/>
          </p:cNvSpPr>
          <p:nvPr>
            <p:ph idx="1"/>
          </p:nvPr>
        </p:nvSpPr>
        <p:spPr>
          <a:xfrm>
            <a:off x="838200" y="1400537"/>
            <a:ext cx="10515600" cy="4776426"/>
          </a:xfrm>
        </p:spPr>
        <p:txBody>
          <a:bodyPr/>
          <a:lstStyle/>
          <a:p>
            <a:r>
              <a:rPr lang="fr-FR" dirty="0"/>
              <a:t>Editons le fichier /</a:t>
            </a:r>
            <a:r>
              <a:rPr lang="fr-FR" dirty="0" err="1"/>
              <a:t>etc</a:t>
            </a:r>
            <a:r>
              <a:rPr lang="fr-FR" dirty="0"/>
              <a:t>/</a:t>
            </a:r>
            <a:r>
              <a:rPr lang="fr-FR" dirty="0" err="1"/>
              <a:t>mysql</a:t>
            </a:r>
            <a:r>
              <a:rPr lang="fr-FR" dirty="0"/>
              <a:t>/</a:t>
            </a:r>
            <a:r>
              <a:rPr lang="fr-FR" dirty="0" err="1"/>
              <a:t>mysql.conf.d</a:t>
            </a:r>
            <a:r>
              <a:rPr lang="fr-FR" dirty="0"/>
              <a:t>/</a:t>
            </a:r>
            <a:r>
              <a:rPr lang="fr-FR" dirty="0" err="1"/>
              <a:t>mysqld.conf</a:t>
            </a:r>
            <a:endParaRPr lang="fr-FR" dirty="0"/>
          </a:p>
          <a:p>
            <a:r>
              <a:rPr lang="fr-FR" dirty="0"/>
              <a:t>Ajoutons les informations de connexion des nœuds comme leur port d’écoute, </a:t>
            </a:r>
            <a:r>
              <a:rPr lang="fr-FR" dirty="0" err="1"/>
              <a:t>l’id</a:t>
            </a:r>
            <a:r>
              <a:rPr lang="fr-FR" dirty="0"/>
              <a:t> du serveur</a:t>
            </a:r>
          </a:p>
          <a:p>
            <a:endParaRPr lang="fr-FR" dirty="0"/>
          </a:p>
        </p:txBody>
      </p:sp>
      <p:pic>
        <p:nvPicPr>
          <p:cNvPr id="4" name="Image 3">
            <a:extLst>
              <a:ext uri="{FF2B5EF4-FFF2-40B4-BE49-F238E27FC236}">
                <a16:creationId xmlns:a16="http://schemas.microsoft.com/office/drawing/2014/main" id="{1FB29C6F-177D-C4B1-A333-11128757BE29}"/>
              </a:ext>
            </a:extLst>
          </p:cNvPr>
          <p:cNvPicPr>
            <a:picLocks noChangeAspect="1"/>
          </p:cNvPicPr>
          <p:nvPr/>
        </p:nvPicPr>
        <p:blipFill>
          <a:blip r:embed="rId2"/>
          <a:stretch>
            <a:fillRect/>
          </a:stretch>
        </p:blipFill>
        <p:spPr>
          <a:xfrm>
            <a:off x="1030066" y="2770107"/>
            <a:ext cx="5731510" cy="1939925"/>
          </a:xfrm>
          <a:prstGeom prst="rect">
            <a:avLst/>
          </a:prstGeom>
        </p:spPr>
      </p:pic>
      <p:pic>
        <p:nvPicPr>
          <p:cNvPr id="2050" name="Image 5">
            <a:extLst>
              <a:ext uri="{FF2B5EF4-FFF2-40B4-BE49-F238E27FC236}">
                <a16:creationId xmlns:a16="http://schemas.microsoft.com/office/drawing/2014/main" id="{B19A1781-F98C-E499-141B-E6195E657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676" y="4971346"/>
            <a:ext cx="5086350" cy="4095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6">
            <a:extLst>
              <a:ext uri="{FF2B5EF4-FFF2-40B4-BE49-F238E27FC236}">
                <a16:creationId xmlns:a16="http://schemas.microsoft.com/office/drawing/2014/main" id="{A9DA969C-DBDC-158E-18EB-B9581DC2A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676" y="5574215"/>
            <a:ext cx="4581525" cy="57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9320D2B-D17E-6449-8948-FE6C010B5266}"/>
              </a:ext>
            </a:extLst>
          </p:cNvPr>
          <p:cNvSpPr>
            <a:spLocks noChangeArrowheads="1"/>
          </p:cNvSpPr>
          <p:nvPr/>
        </p:nvSpPr>
        <p:spPr bwMode="auto">
          <a:xfrm>
            <a:off x="1122664" y="47100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4">
            <a:extLst>
              <a:ext uri="{FF2B5EF4-FFF2-40B4-BE49-F238E27FC236}">
                <a16:creationId xmlns:a16="http://schemas.microsoft.com/office/drawing/2014/main" id="{1D7C0F06-D94A-DEEC-58B1-6B8086BB6131}"/>
              </a:ext>
            </a:extLst>
          </p:cNvPr>
          <p:cNvSpPr>
            <a:spLocks noChangeArrowheads="1"/>
          </p:cNvSpPr>
          <p:nvPr/>
        </p:nvSpPr>
        <p:spPr bwMode="auto">
          <a:xfrm>
            <a:off x="1122664" y="54552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581725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C0829D0-EAEB-3686-C65F-33BA0AB2DADC}"/>
              </a:ext>
            </a:extLst>
          </p:cNvPr>
          <p:cNvSpPr>
            <a:spLocks noGrp="1"/>
          </p:cNvSpPr>
          <p:nvPr>
            <p:ph idx="1"/>
          </p:nvPr>
        </p:nvSpPr>
        <p:spPr>
          <a:xfrm>
            <a:off x="838200" y="137160"/>
            <a:ext cx="10515600" cy="6039803"/>
          </a:xfrm>
        </p:spPr>
        <p:txBody>
          <a:bodyPr/>
          <a:lstStyle/>
          <a:p>
            <a:pPr marL="0" indent="0">
              <a:buNone/>
            </a:pPr>
            <a:r>
              <a:rPr lang="fr-FR" sz="2400" dirty="0">
                <a:effectLst/>
                <a:latin typeface="Calibri" panose="020F0502020204030204" pitchFamily="34" charset="0"/>
                <a:ea typeface="Calibri" panose="020F0502020204030204" pitchFamily="34" charset="0"/>
                <a:cs typeface="Times New Roman" panose="02020603050405020304" pitchFamily="18" charset="0"/>
              </a:rPr>
              <a:t>On clique sur Scan QR code et on scanne le code QR</a:t>
            </a:r>
          </a:p>
          <a:p>
            <a:pPr marL="0" indent="0">
              <a:buNone/>
            </a:pPr>
            <a:endParaRPr lang="fr-FR" dirty="0"/>
          </a:p>
        </p:txBody>
      </p:sp>
      <p:pic>
        <p:nvPicPr>
          <p:cNvPr id="4" name="Image 3">
            <a:extLst>
              <a:ext uri="{FF2B5EF4-FFF2-40B4-BE49-F238E27FC236}">
                <a16:creationId xmlns:a16="http://schemas.microsoft.com/office/drawing/2014/main" id="{F6746488-7F83-66C5-D19E-C6F525C7C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462" y="681037"/>
            <a:ext cx="4381818" cy="6039803"/>
          </a:xfrm>
          <a:prstGeom prst="rect">
            <a:avLst/>
          </a:prstGeom>
        </p:spPr>
      </p:pic>
    </p:spTree>
    <p:extLst>
      <p:ext uri="{BB962C8B-B14F-4D97-AF65-F5344CB8AC3E}">
        <p14:creationId xmlns:p14="http://schemas.microsoft.com/office/powerpoint/2010/main" val="4164889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E22D09C-9664-ABDD-3BD0-D3A55938FADD}"/>
              </a:ext>
            </a:extLst>
          </p:cNvPr>
          <p:cNvSpPr>
            <a:spLocks noGrp="1"/>
          </p:cNvSpPr>
          <p:nvPr>
            <p:ph idx="1"/>
          </p:nvPr>
        </p:nvSpPr>
        <p:spPr>
          <a:xfrm>
            <a:off x="0" y="350519"/>
            <a:ext cx="13259001" cy="5933123"/>
          </a:xfrm>
        </p:spPr>
        <p:txBody>
          <a:bodyPr/>
          <a:lstStyle/>
          <a:p>
            <a:pPr marL="0" indent="0">
              <a:lnSpc>
                <a:spcPct val="107000"/>
              </a:lnSpc>
              <a:spcAft>
                <a:spcPts val="800"/>
              </a:spcAft>
              <a:buNone/>
            </a:pPr>
            <a:r>
              <a:rPr lang="fr-FR" sz="2400" dirty="0">
                <a:effectLst/>
                <a:latin typeface="Calibri" panose="020F0502020204030204" pitchFamily="34" charset="0"/>
                <a:ea typeface="Calibri" panose="020F0502020204030204" pitchFamily="34" charset="0"/>
                <a:cs typeface="Times New Roman" panose="02020603050405020304" pitchFamily="18" charset="0"/>
              </a:rPr>
              <a:t>Voici en dessous le résultat de l’affichage</a:t>
            </a:r>
          </a:p>
          <a:p>
            <a:pPr marL="0" indent="0">
              <a:lnSpc>
                <a:spcPct val="107000"/>
              </a:lnSpc>
              <a:spcAft>
                <a:spcPts val="800"/>
              </a:spcAft>
              <a:buNone/>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fr-FR" sz="2400" dirty="0">
                <a:effectLst/>
                <a:latin typeface="Calibri" panose="020F0502020204030204" pitchFamily="34" charset="0"/>
                <a:ea typeface="Calibri" panose="020F0502020204030204" pitchFamily="34" charset="0"/>
                <a:cs typeface="Times New Roman" panose="02020603050405020304" pitchFamily="18" charset="0"/>
              </a:rPr>
              <a:t>On ouvre notre éditeur de code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vscode</a:t>
            </a:r>
            <a:r>
              <a:rPr lang="fr-FR" sz="2400" b="1" dirty="0">
                <a:effectLst/>
                <a:latin typeface="Calibri" panose="020F0502020204030204" pitchFamily="34" charset="0"/>
                <a:ea typeface="Calibri" panose="020F0502020204030204" pitchFamily="34" charset="0"/>
                <a:cs typeface="Times New Roman" panose="02020603050405020304" pitchFamily="18" charset="0"/>
              </a:rPr>
              <a:t>  </a:t>
            </a:r>
            <a:r>
              <a:rPr lang="fr-FR" sz="2400" dirty="0">
                <a:effectLst/>
                <a:latin typeface="Calibri" panose="020F0502020204030204" pitchFamily="34" charset="0"/>
                <a:ea typeface="Calibri" panose="020F0502020204030204" pitchFamily="34" charset="0"/>
                <a:cs typeface="Times New Roman" panose="02020603050405020304" pitchFamily="18" charset="0"/>
              </a:rPr>
              <a:t>et commencer a écrire des lignes de code et </a:t>
            </a:r>
            <a:r>
              <a:rPr lang="fr-FR" sz="2400" dirty="0" err="1">
                <a:effectLst/>
                <a:latin typeface="Calibri" panose="020F0502020204030204" pitchFamily="34" charset="0"/>
                <a:ea typeface="Calibri" panose="020F0502020204030204" pitchFamily="34" charset="0"/>
                <a:cs typeface="Times New Roman" panose="02020603050405020304" pitchFamily="18" charset="0"/>
              </a:rPr>
              <a:t>apres</a:t>
            </a:r>
            <a:r>
              <a:rPr lang="fr-FR" sz="2400" dirty="0">
                <a:effectLst/>
                <a:latin typeface="Calibri" panose="020F0502020204030204" pitchFamily="34" charset="0"/>
                <a:ea typeface="Calibri" panose="020F0502020204030204" pitchFamily="34" charset="0"/>
                <a:cs typeface="Times New Roman" panose="02020603050405020304" pitchFamily="18" charset="0"/>
              </a:rPr>
              <a:t> tester </a:t>
            </a:r>
          </a:p>
          <a:p>
            <a:pPr marL="0" indent="0">
              <a:lnSpc>
                <a:spcPct val="107000"/>
              </a:lnSpc>
              <a:spcAft>
                <a:spcPts val="800"/>
              </a:spcAft>
              <a:buNone/>
            </a:pPr>
            <a:r>
              <a:rPr lang="fr-FR" sz="2400" dirty="0">
                <a:latin typeface="Calibri" panose="020F0502020204030204" pitchFamily="34" charset="0"/>
                <a:ea typeface="Calibri" panose="020F0502020204030204" pitchFamily="34" charset="0"/>
                <a:cs typeface="Times New Roman" panose="02020603050405020304" pitchFamily="18" charset="0"/>
              </a:rPr>
              <a:t>Le rendu de notre application</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sz="24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p>
        </p:txBody>
      </p:sp>
      <p:pic>
        <p:nvPicPr>
          <p:cNvPr id="1026" name="Picture 2" descr="Visual Studio Code — Wikipédia">
            <a:extLst>
              <a:ext uri="{FF2B5EF4-FFF2-40B4-BE49-F238E27FC236}">
                <a16:creationId xmlns:a16="http://schemas.microsoft.com/office/drawing/2014/main" id="{CACAF653-B79E-8B1B-8F58-A5A97D88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239" y="2464117"/>
            <a:ext cx="2702242"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65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C96D31-791C-4C2B-43BC-8A05B7C16151}"/>
              </a:ext>
            </a:extLst>
          </p:cNvPr>
          <p:cNvSpPr>
            <a:spLocks noGrp="1"/>
          </p:cNvSpPr>
          <p:nvPr>
            <p:ph type="title"/>
          </p:nvPr>
        </p:nvSpPr>
        <p:spPr/>
        <p:txBody>
          <a:bodyPr>
            <a:noAutofit/>
          </a:bodyPr>
          <a:lstStyle/>
          <a:p>
            <a:r>
              <a:rPr lang="fr-FR" sz="4800" u="sng" dirty="0">
                <a:effectLst/>
                <a:latin typeface="Arial Black" panose="020B0A04020102020204" pitchFamily="34" charset="0"/>
                <a:ea typeface="Calibri" panose="020F0502020204030204" pitchFamily="34" charset="0"/>
                <a:cs typeface="Times New Roman" panose="02020603050405020304" pitchFamily="18" charset="0"/>
              </a:rPr>
              <a:t>Tutoriel de réalisation</a:t>
            </a:r>
            <a:br>
              <a:rPr lang="fr-FR" sz="4800" dirty="0">
                <a:effectLst/>
                <a:latin typeface="Arial Black" panose="020B0A04020102020204" pitchFamily="34" charset="0"/>
                <a:ea typeface="Calibri" panose="020F0502020204030204" pitchFamily="34" charset="0"/>
                <a:cs typeface="Times New Roman" panose="02020603050405020304" pitchFamily="18" charset="0"/>
              </a:rPr>
            </a:br>
            <a:endParaRPr lang="fr-FR" sz="4800" dirty="0">
              <a:latin typeface="Arial Black" panose="020B0A04020102020204" pitchFamily="34" charset="0"/>
            </a:endParaRPr>
          </a:p>
        </p:txBody>
      </p:sp>
      <p:sp>
        <p:nvSpPr>
          <p:cNvPr id="7" name="Espace réservé du contenu 6">
            <a:extLst>
              <a:ext uri="{FF2B5EF4-FFF2-40B4-BE49-F238E27FC236}">
                <a16:creationId xmlns:a16="http://schemas.microsoft.com/office/drawing/2014/main" id="{2759D088-78DF-AC80-E3F8-F4F0F6173DEF}"/>
              </a:ext>
            </a:extLst>
          </p:cNvPr>
          <p:cNvSpPr>
            <a:spLocks noGrp="1"/>
          </p:cNvSpPr>
          <p:nvPr>
            <p:ph idx="1"/>
          </p:nvPr>
        </p:nvSpPr>
        <p:spPr/>
        <p:txBody>
          <a:bodyPr/>
          <a:lstStyle/>
          <a:p>
            <a:pPr marL="0" indent="0">
              <a:buNone/>
            </a:pPr>
            <a:r>
              <a:rPr lang="fr-FR" dirty="0"/>
              <a:t>Nous avons le menu accueil </a:t>
            </a:r>
          </a:p>
          <a:p>
            <a:pPr marL="0" indent="0">
              <a:buNone/>
            </a:pPr>
            <a:r>
              <a:rPr lang="fr-FR" dirty="0"/>
              <a:t>Dans ce menu le client a la possibilité de voir tout les informations qui sont liées a l’hôtel il peut consulter et regarder à quoi ressemble l’hôtel voir les photos des chambres ainsi que l’architecture de l’hôtel</a:t>
            </a:r>
          </a:p>
        </p:txBody>
      </p:sp>
    </p:spTree>
    <p:extLst>
      <p:ext uri="{BB962C8B-B14F-4D97-AF65-F5344CB8AC3E}">
        <p14:creationId xmlns:p14="http://schemas.microsoft.com/office/powerpoint/2010/main" val="335406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971949C7-CD82-62E9-8B98-9966B611D804}"/>
              </a:ext>
            </a:extLst>
          </p:cNvPr>
          <p:cNvPicPr>
            <a:picLocks noGrp="1" noChangeAspect="1"/>
          </p:cNvPicPr>
          <p:nvPr>
            <p:ph idx="1"/>
          </p:nvPr>
        </p:nvPicPr>
        <p:blipFill>
          <a:blip r:embed="rId2"/>
          <a:stretch>
            <a:fillRect/>
          </a:stretch>
        </p:blipFill>
        <p:spPr>
          <a:xfrm>
            <a:off x="4514850" y="0"/>
            <a:ext cx="3162300" cy="6858000"/>
          </a:xfrm>
        </p:spPr>
      </p:pic>
    </p:spTree>
    <p:extLst>
      <p:ext uri="{BB962C8B-B14F-4D97-AF65-F5344CB8AC3E}">
        <p14:creationId xmlns:p14="http://schemas.microsoft.com/office/powerpoint/2010/main" val="876906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82F92-92AC-1E51-8961-4D3BFE3E3938}"/>
              </a:ext>
            </a:extLst>
          </p:cNvPr>
          <p:cNvSpPr>
            <a:spLocks noGrp="1"/>
          </p:cNvSpPr>
          <p:nvPr>
            <p:ph type="title"/>
          </p:nvPr>
        </p:nvSpPr>
        <p:spPr>
          <a:xfrm>
            <a:off x="838200" y="2103437"/>
            <a:ext cx="10515600" cy="1325563"/>
          </a:xfrm>
        </p:spPr>
        <p:txBody>
          <a:bodyPr>
            <a:normAutofit fontScale="90000"/>
          </a:bodyPr>
          <a:lstStyle/>
          <a:p>
            <a:r>
              <a:rPr lang="fr-FR" dirty="0"/>
              <a:t>Comme fonctionnalité aussi le client à la possibilité de faire une réservation en renseigner les champs indiquer sur le formulaire</a:t>
            </a:r>
          </a:p>
        </p:txBody>
      </p:sp>
    </p:spTree>
    <p:extLst>
      <p:ext uri="{BB962C8B-B14F-4D97-AF65-F5344CB8AC3E}">
        <p14:creationId xmlns:p14="http://schemas.microsoft.com/office/powerpoint/2010/main" val="1901209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7D9B809-B9FD-8DD9-3701-6DAB6271D044}"/>
              </a:ext>
            </a:extLst>
          </p:cNvPr>
          <p:cNvPicPr>
            <a:picLocks noGrp="1" noChangeAspect="1"/>
          </p:cNvPicPr>
          <p:nvPr>
            <p:ph idx="1"/>
          </p:nvPr>
        </p:nvPicPr>
        <p:blipFill>
          <a:blip r:embed="rId2"/>
          <a:stretch>
            <a:fillRect/>
          </a:stretch>
        </p:blipFill>
        <p:spPr>
          <a:xfrm>
            <a:off x="4358640" y="0"/>
            <a:ext cx="3779520" cy="6858000"/>
          </a:xfrm>
        </p:spPr>
      </p:pic>
    </p:spTree>
    <p:extLst>
      <p:ext uri="{BB962C8B-B14F-4D97-AF65-F5344CB8AC3E}">
        <p14:creationId xmlns:p14="http://schemas.microsoft.com/office/powerpoint/2010/main" val="273525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D82C0-4710-974B-E88E-876CE8F0A0F4}"/>
              </a:ext>
            </a:extLst>
          </p:cNvPr>
          <p:cNvSpPr>
            <a:spLocks noGrp="1"/>
          </p:cNvSpPr>
          <p:nvPr>
            <p:ph type="title"/>
          </p:nvPr>
        </p:nvSpPr>
        <p:spPr>
          <a:xfrm>
            <a:off x="838200" y="1782445"/>
            <a:ext cx="10515600" cy="1325563"/>
          </a:xfrm>
        </p:spPr>
        <p:txBody>
          <a:bodyPr>
            <a:normAutofit fontScale="90000"/>
          </a:bodyPr>
          <a:lstStyle/>
          <a:p>
            <a:r>
              <a:rPr lang="fr-FR" dirty="0"/>
              <a:t>Le client doit obligatoire renseigner tout les champs s’il omet un seul champ il reçoit une alerte en rouge lui disant de le remplir obligatoire</a:t>
            </a:r>
          </a:p>
        </p:txBody>
      </p:sp>
    </p:spTree>
    <p:extLst>
      <p:ext uri="{BB962C8B-B14F-4D97-AF65-F5344CB8AC3E}">
        <p14:creationId xmlns:p14="http://schemas.microsoft.com/office/powerpoint/2010/main" val="3164889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038B7D84-48FC-9BD2-DC31-4CD6C2342749}"/>
              </a:ext>
            </a:extLst>
          </p:cNvPr>
          <p:cNvPicPr>
            <a:picLocks noGrp="1" noChangeAspect="1"/>
          </p:cNvPicPr>
          <p:nvPr>
            <p:ph idx="1"/>
          </p:nvPr>
        </p:nvPicPr>
        <p:blipFill>
          <a:blip r:embed="rId2"/>
          <a:stretch>
            <a:fillRect/>
          </a:stretch>
        </p:blipFill>
        <p:spPr>
          <a:xfrm>
            <a:off x="4514850" y="0"/>
            <a:ext cx="3162300" cy="6858000"/>
          </a:xfrm>
        </p:spPr>
      </p:pic>
    </p:spTree>
    <p:extLst>
      <p:ext uri="{BB962C8B-B14F-4D97-AF65-F5344CB8AC3E}">
        <p14:creationId xmlns:p14="http://schemas.microsoft.com/office/powerpoint/2010/main" val="1001984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CFEF5C-44EE-4D57-D3AC-2E50D98D041C}"/>
              </a:ext>
            </a:extLst>
          </p:cNvPr>
          <p:cNvPicPr>
            <a:picLocks noGrp="1" noChangeAspect="1"/>
          </p:cNvPicPr>
          <p:nvPr>
            <p:ph idx="1"/>
          </p:nvPr>
        </p:nvPicPr>
        <p:blipFill>
          <a:blip r:embed="rId2"/>
          <a:stretch>
            <a:fillRect/>
          </a:stretch>
        </p:blipFill>
        <p:spPr>
          <a:xfrm>
            <a:off x="4514850" y="0"/>
            <a:ext cx="3162300" cy="6858000"/>
          </a:xfrm>
        </p:spPr>
      </p:pic>
    </p:spTree>
    <p:extLst>
      <p:ext uri="{BB962C8B-B14F-4D97-AF65-F5344CB8AC3E}">
        <p14:creationId xmlns:p14="http://schemas.microsoft.com/office/powerpoint/2010/main" val="2752606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B93C70B-A940-AE82-63B1-9DFAA75BA3D4}"/>
              </a:ext>
            </a:extLst>
          </p:cNvPr>
          <p:cNvPicPr>
            <a:picLocks noGrp="1" noChangeAspect="1"/>
          </p:cNvPicPr>
          <p:nvPr>
            <p:ph idx="1"/>
          </p:nvPr>
        </p:nvPicPr>
        <p:blipFill>
          <a:blip r:embed="rId2"/>
          <a:stretch>
            <a:fillRect/>
          </a:stretch>
        </p:blipFill>
        <p:spPr>
          <a:xfrm>
            <a:off x="4514850" y="0"/>
            <a:ext cx="3162300" cy="6858000"/>
          </a:xfrm>
        </p:spPr>
      </p:pic>
    </p:spTree>
    <p:extLst>
      <p:ext uri="{BB962C8B-B14F-4D97-AF65-F5344CB8AC3E}">
        <p14:creationId xmlns:p14="http://schemas.microsoft.com/office/powerpoint/2010/main" val="132329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6A032-CA5C-97D8-D2DA-76DD8D9E6141}"/>
              </a:ext>
            </a:extLst>
          </p:cNvPr>
          <p:cNvSpPr>
            <a:spLocks noGrp="1"/>
          </p:cNvSpPr>
          <p:nvPr>
            <p:ph type="title"/>
          </p:nvPr>
        </p:nvSpPr>
        <p:spPr/>
        <p:txBody>
          <a:bodyPr/>
          <a:lstStyle/>
          <a:p>
            <a:r>
              <a:rPr lang="fr-FR" dirty="0"/>
              <a:t>Configuration des nœuds</a:t>
            </a:r>
            <a:br>
              <a:rPr lang="fr-FR" dirty="0"/>
            </a:br>
            <a:endParaRPr lang="fr-FR" dirty="0"/>
          </a:p>
        </p:txBody>
      </p:sp>
      <p:sp>
        <p:nvSpPr>
          <p:cNvPr id="3" name="Espace réservé du contenu 2">
            <a:extLst>
              <a:ext uri="{FF2B5EF4-FFF2-40B4-BE49-F238E27FC236}">
                <a16:creationId xmlns:a16="http://schemas.microsoft.com/office/drawing/2014/main" id="{DA9C0888-B9A1-3259-EA3E-7DABECE20442}"/>
              </a:ext>
            </a:extLst>
          </p:cNvPr>
          <p:cNvSpPr>
            <a:spLocks noGrp="1"/>
          </p:cNvSpPr>
          <p:nvPr>
            <p:ph idx="1"/>
          </p:nvPr>
        </p:nvSpPr>
        <p:spPr/>
        <p:txBody>
          <a:bodyPr/>
          <a:lstStyle/>
          <a:p>
            <a:r>
              <a:rPr lang="fr-FR" dirty="0"/>
              <a:t>Se connecter avec la commande : </a:t>
            </a:r>
            <a:r>
              <a:rPr lang="fr-FR" dirty="0" err="1"/>
              <a:t>mysql</a:t>
            </a:r>
            <a:r>
              <a:rPr lang="fr-FR" dirty="0"/>
              <a:t> –u root –p et créons la base de données</a:t>
            </a:r>
          </a:p>
          <a:p>
            <a:endParaRPr lang="fr-FR" dirty="0"/>
          </a:p>
          <a:p>
            <a:endParaRPr lang="fr-FR" dirty="0"/>
          </a:p>
          <a:p>
            <a:endParaRPr lang="fr-FR" dirty="0"/>
          </a:p>
          <a:p>
            <a:endParaRPr lang="fr-FR" dirty="0"/>
          </a:p>
          <a:p>
            <a:endParaRPr lang="fr-FR" dirty="0"/>
          </a:p>
          <a:p>
            <a:r>
              <a:rPr lang="fr-FR" dirty="0"/>
              <a:t>Déclarons les nœuds slaves et leur donnant des </a:t>
            </a:r>
            <a:r>
              <a:rPr lang="fr-FR" dirty="0" err="1"/>
              <a:t>privileges</a:t>
            </a:r>
            <a:endParaRPr lang="fr-FR" dirty="0"/>
          </a:p>
          <a:p>
            <a:endParaRPr lang="fr-FR" dirty="0"/>
          </a:p>
          <a:p>
            <a:endParaRPr lang="fr-FR" dirty="0"/>
          </a:p>
        </p:txBody>
      </p:sp>
      <p:pic>
        <p:nvPicPr>
          <p:cNvPr id="4" name="Image 3">
            <a:extLst>
              <a:ext uri="{FF2B5EF4-FFF2-40B4-BE49-F238E27FC236}">
                <a16:creationId xmlns:a16="http://schemas.microsoft.com/office/drawing/2014/main" id="{C9636389-F154-2F88-4A0C-3AB9EBBBED0A}"/>
              </a:ext>
            </a:extLst>
          </p:cNvPr>
          <p:cNvPicPr>
            <a:picLocks noChangeAspect="1"/>
          </p:cNvPicPr>
          <p:nvPr/>
        </p:nvPicPr>
        <p:blipFill>
          <a:blip r:embed="rId2"/>
          <a:stretch>
            <a:fillRect/>
          </a:stretch>
        </p:blipFill>
        <p:spPr>
          <a:xfrm>
            <a:off x="1174944" y="2689185"/>
            <a:ext cx="4541915" cy="2371725"/>
          </a:xfrm>
          <a:prstGeom prst="rect">
            <a:avLst/>
          </a:prstGeom>
        </p:spPr>
      </p:pic>
    </p:spTree>
    <p:extLst>
      <p:ext uri="{BB962C8B-B14F-4D97-AF65-F5344CB8AC3E}">
        <p14:creationId xmlns:p14="http://schemas.microsoft.com/office/powerpoint/2010/main" val="1855908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A0852-9450-A40D-ACFF-1848123C2502}"/>
              </a:ext>
            </a:extLst>
          </p:cNvPr>
          <p:cNvSpPr>
            <a:spLocks noGrp="1"/>
          </p:cNvSpPr>
          <p:nvPr>
            <p:ph type="title"/>
          </p:nvPr>
        </p:nvSpPr>
        <p:spPr>
          <a:xfrm>
            <a:off x="838200" y="2407285"/>
            <a:ext cx="10515600" cy="1325563"/>
          </a:xfrm>
        </p:spPr>
        <p:txBody>
          <a:bodyPr>
            <a:normAutofit fontScale="90000"/>
          </a:bodyPr>
          <a:lstStyle/>
          <a:p>
            <a:r>
              <a:rPr lang="fr-FR" dirty="0"/>
              <a:t>Si tout les champs sont renseigner correctement il clique sur réserver et recevra un message lui  confirmant que sa réservation a été fait avec succès</a:t>
            </a:r>
          </a:p>
        </p:txBody>
      </p:sp>
    </p:spTree>
    <p:extLst>
      <p:ext uri="{BB962C8B-B14F-4D97-AF65-F5344CB8AC3E}">
        <p14:creationId xmlns:p14="http://schemas.microsoft.com/office/powerpoint/2010/main" val="2918380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0EFF0FE-7C29-68EF-E52C-23D1B6B607FE}"/>
              </a:ext>
            </a:extLst>
          </p:cNvPr>
          <p:cNvPicPr>
            <a:picLocks noGrp="1" noChangeAspect="1"/>
          </p:cNvPicPr>
          <p:nvPr>
            <p:ph idx="1"/>
          </p:nvPr>
        </p:nvPicPr>
        <p:blipFill>
          <a:blip r:embed="rId2"/>
          <a:stretch>
            <a:fillRect/>
          </a:stretch>
        </p:blipFill>
        <p:spPr>
          <a:xfrm>
            <a:off x="4514850" y="0"/>
            <a:ext cx="3162300" cy="6858000"/>
          </a:xfrm>
        </p:spPr>
      </p:pic>
    </p:spTree>
    <p:extLst>
      <p:ext uri="{BB962C8B-B14F-4D97-AF65-F5344CB8AC3E}">
        <p14:creationId xmlns:p14="http://schemas.microsoft.com/office/powerpoint/2010/main" val="3992251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3E2D36A-671A-6C9C-B714-F0E56319EF00}"/>
              </a:ext>
            </a:extLst>
          </p:cNvPr>
          <p:cNvPicPr>
            <a:picLocks noGrp="1" noChangeAspect="1"/>
          </p:cNvPicPr>
          <p:nvPr>
            <p:ph idx="1"/>
          </p:nvPr>
        </p:nvPicPr>
        <p:blipFill>
          <a:blip r:embed="rId2"/>
          <a:stretch>
            <a:fillRect/>
          </a:stretch>
        </p:blipFill>
        <p:spPr>
          <a:xfrm>
            <a:off x="2667000" y="2490787"/>
            <a:ext cx="6858000" cy="1876425"/>
          </a:xfrm>
        </p:spPr>
      </p:pic>
    </p:spTree>
    <p:extLst>
      <p:ext uri="{BB962C8B-B14F-4D97-AF65-F5344CB8AC3E}">
        <p14:creationId xmlns:p14="http://schemas.microsoft.com/office/powerpoint/2010/main" val="389079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59C6F-7FCA-6CC8-BBB5-FEFFA704B0BA}"/>
              </a:ext>
            </a:extLst>
          </p:cNvPr>
          <p:cNvSpPr>
            <a:spLocks noGrp="1"/>
          </p:cNvSpPr>
          <p:nvPr>
            <p:ph type="title"/>
          </p:nvPr>
        </p:nvSpPr>
        <p:spPr/>
        <p:txBody>
          <a:bodyPr/>
          <a:lstStyle/>
          <a:p>
            <a:r>
              <a:rPr lang="fr-FR" dirty="0"/>
              <a:t>Configuration des </a:t>
            </a:r>
            <a:r>
              <a:rPr lang="fr-FR" dirty="0" err="1"/>
              <a:t>noeuds</a:t>
            </a:r>
            <a:endParaRPr lang="fr-FR" dirty="0"/>
          </a:p>
        </p:txBody>
      </p:sp>
      <p:sp>
        <p:nvSpPr>
          <p:cNvPr id="3" name="Espace réservé du contenu 2">
            <a:extLst>
              <a:ext uri="{FF2B5EF4-FFF2-40B4-BE49-F238E27FC236}">
                <a16:creationId xmlns:a16="http://schemas.microsoft.com/office/drawing/2014/main" id="{291DE05E-4086-D99C-87AB-EE422A70952B}"/>
              </a:ext>
            </a:extLst>
          </p:cNvPr>
          <p:cNvSpPr>
            <a:spLocks noGrp="1"/>
          </p:cNvSpPr>
          <p:nvPr>
            <p:ph idx="1"/>
          </p:nvPr>
        </p:nvSpPr>
        <p:spPr/>
        <p:txBody>
          <a:bodyPr/>
          <a:lstStyle/>
          <a:p>
            <a:r>
              <a:rPr lang="fr-FR" dirty="0"/>
              <a:t>Installer </a:t>
            </a:r>
            <a:r>
              <a:rPr lang="fr-FR" dirty="0" err="1"/>
              <a:t>mysql</a:t>
            </a:r>
            <a:r>
              <a:rPr lang="fr-FR" dirty="0"/>
              <a:t>-server avec la commande : apt-get </a:t>
            </a:r>
            <a:r>
              <a:rPr lang="fr-FR" dirty="0" err="1"/>
              <a:t>install</a:t>
            </a:r>
            <a:r>
              <a:rPr lang="fr-FR" dirty="0"/>
              <a:t> </a:t>
            </a:r>
            <a:r>
              <a:rPr lang="fr-FR" dirty="0" err="1"/>
              <a:t>mysql</a:t>
            </a:r>
            <a:r>
              <a:rPr lang="fr-FR" dirty="0"/>
              <a:t>-server </a:t>
            </a:r>
          </a:p>
          <a:p>
            <a:endParaRPr lang="fr-FR" dirty="0"/>
          </a:p>
        </p:txBody>
      </p:sp>
      <p:pic>
        <p:nvPicPr>
          <p:cNvPr id="4" name="Image 3">
            <a:extLst>
              <a:ext uri="{FF2B5EF4-FFF2-40B4-BE49-F238E27FC236}">
                <a16:creationId xmlns:a16="http://schemas.microsoft.com/office/drawing/2014/main" id="{843D729B-A7D8-E5EC-00F7-8115B8DD0C3D}"/>
              </a:ext>
            </a:extLst>
          </p:cNvPr>
          <p:cNvPicPr>
            <a:picLocks noChangeAspect="1"/>
          </p:cNvPicPr>
          <p:nvPr/>
        </p:nvPicPr>
        <p:blipFill>
          <a:blip r:embed="rId2"/>
          <a:stretch>
            <a:fillRect/>
          </a:stretch>
        </p:blipFill>
        <p:spPr>
          <a:xfrm>
            <a:off x="1167271" y="2608104"/>
            <a:ext cx="6984270" cy="2786380"/>
          </a:xfrm>
          <a:prstGeom prst="rect">
            <a:avLst/>
          </a:prstGeom>
        </p:spPr>
      </p:pic>
    </p:spTree>
    <p:extLst>
      <p:ext uri="{BB962C8B-B14F-4D97-AF65-F5344CB8AC3E}">
        <p14:creationId xmlns:p14="http://schemas.microsoft.com/office/powerpoint/2010/main" val="228228516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1620</Words>
  <Application>Microsoft Macintosh PowerPoint</Application>
  <PresentationFormat>Grand écran</PresentationFormat>
  <Paragraphs>177</Paragraphs>
  <Slides>82</Slides>
  <Notes>0</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82</vt:i4>
      </vt:variant>
    </vt:vector>
  </HeadingPairs>
  <TitlesOfParts>
    <vt:vector size="91" baseType="lpstr">
      <vt:lpstr>-webkit-standard</vt:lpstr>
      <vt:lpstr>Arial</vt:lpstr>
      <vt:lpstr>Arial Black</vt:lpstr>
      <vt:lpstr>Calibri</vt:lpstr>
      <vt:lpstr>Calibri Light</vt:lpstr>
      <vt:lpstr>Inter</vt:lpstr>
      <vt:lpstr>Optimistic Display</vt:lpstr>
      <vt:lpstr>Wingdings</vt:lpstr>
      <vt:lpstr>Thème Office</vt:lpstr>
      <vt:lpstr>Présentation PowerPoint</vt:lpstr>
      <vt:lpstr>RAPPEL DES OBJECTIFS DU PROJET</vt:lpstr>
      <vt:lpstr>ORGANISATION DE L’EQUIPE</vt:lpstr>
      <vt:lpstr>ORGANISATION DE L’EQUIPE</vt:lpstr>
      <vt:lpstr> Configuration de la base de données en utilisant Proxysql</vt:lpstr>
      <vt:lpstr>Environnement-Matériel</vt:lpstr>
      <vt:lpstr>Configuration des nœuds </vt:lpstr>
      <vt:lpstr>Configuration des nœuds </vt:lpstr>
      <vt:lpstr>Configuration des noeuds</vt:lpstr>
      <vt:lpstr>Configuration des noeuds</vt:lpstr>
      <vt:lpstr>Configuration des nœuds</vt:lpstr>
      <vt:lpstr>Configuration du Proxysql</vt:lpstr>
      <vt:lpstr>Configuration du Proxysql</vt:lpstr>
      <vt:lpstr>Ces commandes permettent d’activer le mode GTID pour la configuration du master </vt:lpstr>
      <vt:lpstr>Présentation PowerPoint</vt:lpstr>
      <vt:lpstr>On a terminé nos configurations. Testons en se connectant au proxysql </vt:lpstr>
      <vt:lpstr>Tests</vt:lpstr>
      <vt:lpstr>Voila les données enregistrées au niveau du proxyslq et qu’on visualise avec le node1 </vt:lpstr>
      <vt:lpstr>Voila les données enregistrées au niveau du proxyslq et qu’on visualise avec le node2 </vt:lpstr>
      <vt:lpstr>Voila les données enregistrées au niveau du proxyslq et qu’on visualise avec le master</vt:lpstr>
      <vt:lpstr>Conclusion</vt:lpstr>
      <vt:lpstr>Module API REST</vt:lpstr>
      <vt:lpstr>objectif</vt:lpstr>
      <vt:lpstr>Environnement – Matériel</vt:lpstr>
      <vt:lpstr>Installation de L’environnement de travail </vt:lpstr>
      <vt:lpstr>Là  on télécharge la version go de notre machine on puis commence l’installation du setup et on choisit Next par défaut </vt:lpstr>
      <vt:lpstr>Ensuite on part dans notre éditeur (Visual studio code) pour installer les extensions . On appuie sur install et ca va installer tous les extensions et ensuite on relance vs code.mais avant de relancer vs code on appuie sur  getcodingknowledge et on copie le code qui se trouve dans le paramètre que j'utilise en ouvrant Preferences: Open Settings (JSON) via CTRL + SHIFT + P puis en collant le code. </vt:lpstr>
      <vt:lpstr>on installe go dans vs code en recherchant golang dans les extensions </vt:lpstr>
      <vt:lpstr>Postman </vt:lpstr>
      <vt:lpstr>Test API avec Postman</vt:lpstr>
      <vt:lpstr>Test api avec Postman </vt:lpstr>
      <vt:lpstr>Test api avec Postman </vt:lpstr>
      <vt:lpstr>Test api avec Postman </vt:lpstr>
      <vt:lpstr>Test api avec Postman </vt:lpstr>
      <vt:lpstr>Test api avec Postman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Aminatou Binetou Wahab NDIAYE    Une application Mobile développée avec un framework au choix offrant les mêmes fonctionnalités que l’application Desktop.</vt:lpstr>
      <vt:lpstr>Il existe une multitude de solutions pour développer une application mobile. On a utiliser l’une d’entre elle: react-native</vt:lpstr>
      <vt:lpstr>Pourquoi avons-nous choisi react-native?</vt:lpstr>
      <vt:lpstr>OBJECTIF?</vt:lpstr>
      <vt:lpstr>Configuration de notre environnement de développement: </vt:lpstr>
      <vt:lpstr>Pour développer avec React Native,on a installé nodejs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Tutoriel de réalisation </vt:lpstr>
      <vt:lpstr>Présentation PowerPoint</vt:lpstr>
      <vt:lpstr>Comme fonctionnalité aussi le client à la possibilité de faire une réservation en renseigner les champs indiquer sur le formulaire</vt:lpstr>
      <vt:lpstr>Présentation PowerPoint</vt:lpstr>
      <vt:lpstr>Le client doit obligatoire renseigner tout les champs s’il omet un seul champ il reçoit une alerte en rouge lui disant de le remplir obligatoire</vt:lpstr>
      <vt:lpstr>Présentation PowerPoint</vt:lpstr>
      <vt:lpstr>Présentation PowerPoint</vt:lpstr>
      <vt:lpstr>Présentation PowerPoint</vt:lpstr>
      <vt:lpstr>Si tout les champs sont renseigner correctement il clique sur réserver et recevra un message lui  confirmant que sa réservation a été fait avec succès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9</cp:revision>
  <dcterms:created xsi:type="dcterms:W3CDTF">2023-03-18T10:31:13Z</dcterms:created>
  <dcterms:modified xsi:type="dcterms:W3CDTF">2023-03-21T23:06:23Z</dcterms:modified>
</cp:coreProperties>
</file>